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6858000" type="screen4x3"/>
  <p:notesSz cx="6735763" cy="9866313"/>
  <p:embeddedFontLst>
    <p:embeddedFont>
      <p:font typeface="맑은 고딕" panose="020B0503020000020004" pitchFamily="50" charset="-127"/>
      <p:regular r:id="rId31"/>
      <p:bold r:id="rId32"/>
    </p:embeddedFont>
    <p:embeddedFont>
      <p:font typeface="Lato"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Poor Story" panose="020B0604020202020204" charset="0"/>
      <p:regular r:id="rId41"/>
    </p:embeddedFont>
    <p:embeddedFont>
      <p:font typeface="맑은 고딕" panose="020B0503020000020004" pitchFamily="50" charset="-127"/>
      <p:regular r:id="rId31"/>
      <p:bold r:id="rId32"/>
    </p:embeddedFont>
    <p:embeddedFont>
      <p:font typeface="Nanum Gothic" panose="020B0600000101010101" charset="-127"/>
      <p:regular r:id="rId42"/>
      <p:bold r:id="rId43"/>
    </p:embeddedFont>
    <p:embeddedFont>
      <p:font typeface="Robo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08" y="384"/>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4231471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eepmind.com/"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linkedin.com/in/andrewyng" TargetMode="External"/><Relationship Id="rId4" Type="http://schemas.openxmlformats.org/officeDocument/2006/relationships/hyperlink" Target="http://yann.lecun.co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481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b919de422_1_7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머신러닝과 인공지능이 겹치고, 딥러닝과도 겹침.</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system derived its playing strength mainly from brute force computing power. It was a massively parallel, RS/6000 SP Thin P2SC-based system with 30 nodes, with each node containing a 120 MHz P2SC microprocessor, enhanced with 480 special purpose VLSI chess chips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https://www.forbes.com/sites/bernardmarr/2016/02/19/a-short-history-of-machine-learning-every-manager-should-read/#2f803ca115e7</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1979 — Students at Stanford University invent the “Stanford Cart” which can navigate obstacles in a room on its own.</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1985 — Terry Sejnowski invents NetTalk, which learns to pronounce words the same way a baby does.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1997 — IBM’s Deep Blue beats the world champion at chess.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77" name="Google Shape;277;g5b919de422_1_7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97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b919de422_1_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b919de422_1_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851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b919de422_2_16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원래 NLP는 시스템의 독해 역량만을 가리키는 용어였으나 시간이 지나며 이제는 모든 언어적 활동을 일컫는 단어로 자리 잡았다. NLP의 하위 카테고리로는 컴퓨터가 자체적으로 커뮤니케이션할 수 있는 자연어 구사(NLG, natural language generation), 그리고 속어, 발음 실수, 맞춤법 실수 등 언어의 다양한 변수까지 이해할 수 있는 자연어 이해(NLU, natural language understanding) 등이 있다.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강인공지능, 약인공지능</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95" name="Google Shape;295;g5b919de422_2_16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499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b919de422_1_9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원래 NLP는 시스템의 독해 역량만을 가리키는 용어였으나 시간이 지나며 이제는 모든 언어적 활동을 일컫는 단어로 자리 잡았다. NLP의 하위 카테고리로는 컴퓨터가 자체적으로 커뮤니케이션할 수 있는 자연어 구사(NLG, natural language generation), 그리고 속어, 발음 실수, 맞춤법 실수 등 언어의 다양한 변수까지 이해할 수 있는 자연어 이해(NLU, natural language understanding) 등이 있다.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강인공지능, 약인공지능</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06" name="Google Shape;306;g5b919de422_1_9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9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b919de422_2_1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미국의 관점에서 보면.</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IoT - Internet of Things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Smart Health - 의학 - Theranos 사건</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Smart Home - 구글홈, 아마존 알렉사</a:t>
            </a:r>
            <a:endParaRPr sz="1000">
              <a:latin typeface="Arial"/>
              <a:ea typeface="Arial"/>
              <a:cs typeface="Arial"/>
              <a:sym typeface="Arial"/>
            </a:endParaRPr>
          </a:p>
        </p:txBody>
      </p:sp>
      <p:sp>
        <p:nvSpPr>
          <p:cNvPr id="316" name="Google Shape;316;g5b919de422_2_1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40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b919de422_2_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26" name="Google Shape;326;g5b919de422_2_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01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b919de422_2_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내 주위의 소프트웨어 엔지니어/프로그래머.</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데이터 마이닝(data mining)은 대규모로 저장된 데이터 안에서 체계적이고 자동적으로 통계적 규칙이나 패턴을 찾아 내는 것이다. 다른 말로는 KDD(데이터베이스 속의 지식 발견, knowledge-discovery in databases)라고도 일컫는다.</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데이터 과학 - 통계학, 수학, 프로그래밍, 문제해결능력, 데이터를 기발한 방법으로 캐치하는 능력, 패턴을 찾기 위해 문제를 색다르게 바라보는 능력들을 갖추어야 합니다. 또한 데이터를 정제하고 준비하고 조정하는 활동들을 해야 합니다.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빅데이터는 기존의 응용 프로그램으로는 효과적으로 처리할 수 없는 엄청난 양의 데이터를 말합니다. 빅데이터의 처리는 집계되거나 조직되지 않은 로데이터로 시작되며, 단일 컴퓨터의 메모리에 저장하는 것은 거의 불가능합니다.</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37" name="Google Shape;337;g5b919de422_2_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44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b919de422_1_13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48" name="Google Shape;348;g5b919de422_1_13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14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b919de422_2_4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지도학습, 비지도학습, 강화훈련은 학습하는 방법을 기반으로 나뉘어진 개념이고, </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이 학습하는 방법과 상관없이 Deep Learning은 알고리즘과 모델훈련을 기반으로 생겨난 개념이다. CNN </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따라서 둘은 다른 시각으로 분류되어 졌기때문에 동시에 사용되어진다. 예) 지도학습을 기반으로 한 딥러닝 모델.</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예) 알파고 - 강화학습을 기반으로 한 딥러닝 모델.</a:t>
            </a:r>
            <a:endParaRPr sz="1000">
              <a:latin typeface="Arial"/>
              <a:ea typeface="Arial"/>
              <a:cs typeface="Arial"/>
              <a:sym typeface="Arial"/>
            </a:endParaRPr>
          </a:p>
        </p:txBody>
      </p:sp>
      <p:sp>
        <p:nvSpPr>
          <p:cNvPr id="358" name="Google Shape;358;g5b919de422_2_4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72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919de422_2_6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69" name="Google Shape;369;g5b919de422_2_6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b919de422_0_10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5b919de422_0_10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518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b919de422_2_7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80" name="Google Shape;380;g5b919de422_2_7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81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b919de422_2_9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92" name="Google Shape;392;g5b919de422_2_9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858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b919de422_2_10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조류학 전문가가 아니더라도, 새 사진 모음을 보고 깃털 색깔이나 크기, 부리 모양 같은 단서를 통해 대강 종을 구분하는 것은 할 수 있습니다. 이것이 바로 자율 학습을 위한 가장 흔한 적용인 군집화가 이루어지는 방식입니다. 딥러닝 모델은 서로 비슷해 보이는 학습 데이터를 찾아 그룹으로 만듭니다.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딥러닝에서 Unsupervised Learning 방법론으로 주로 사용되는 구조는 Autoencoders이다.</a:t>
            </a:r>
            <a:endParaRPr sz="1000">
              <a:latin typeface="Arial"/>
              <a:ea typeface="Arial"/>
              <a:cs typeface="Arial"/>
              <a:sym typeface="Arial"/>
            </a:endParaRPr>
          </a:p>
        </p:txBody>
      </p:sp>
      <p:sp>
        <p:nvSpPr>
          <p:cNvPr id="403" name="Google Shape;403;g5b919de422_2_10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4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b919de422_2_11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414" name="Google Shape;414;g5b919de422_2_11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72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b919de422_2_1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425" name="Google Shape;425;g5b919de422_2_1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593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b919de422_1_11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solidFill>
                  <a:srgbClr val="5E6066"/>
                </a:solidFill>
                <a:latin typeface="Arial"/>
                <a:ea typeface="Arial"/>
                <a:cs typeface="Arial"/>
                <a:sym typeface="Arial"/>
              </a:rPr>
              <a:t>특히 구글이 딥 러닝 전문가 기업인</a:t>
            </a:r>
            <a:r>
              <a:rPr lang="ko-KR" sz="1000">
                <a:solidFill>
                  <a:srgbClr val="5E6066"/>
                </a:solidFill>
                <a:uFill>
                  <a:noFill/>
                </a:uFill>
                <a:latin typeface="Arial"/>
                <a:ea typeface="Arial"/>
                <a:cs typeface="Arial"/>
                <a:sym typeface="Arial"/>
                <a:hlinkClick r:id="rId3"/>
              </a:rPr>
              <a:t> </a:t>
            </a:r>
            <a:r>
              <a:rPr lang="ko-KR" sz="1000" u="sng">
                <a:solidFill>
                  <a:srgbClr val="217DD3"/>
                </a:solidFill>
                <a:latin typeface="Arial"/>
                <a:ea typeface="Arial"/>
                <a:cs typeface="Arial"/>
                <a:sym typeface="Arial"/>
                <a:hlinkClick r:id="rId3"/>
              </a:rPr>
              <a:t>딥마인드(Deep Mind)</a:t>
            </a:r>
            <a:r>
              <a:rPr lang="ko-KR" sz="1000">
                <a:solidFill>
                  <a:srgbClr val="5E6066"/>
                </a:solidFill>
                <a:latin typeface="Arial"/>
                <a:ea typeface="Arial"/>
                <a:cs typeface="Arial"/>
                <a:sym typeface="Arial"/>
              </a:rPr>
              <a:t>를 인수하고, 페이스북이 딥 러닝 대가인 뉴욕대학의</a:t>
            </a:r>
            <a:r>
              <a:rPr lang="ko-KR" sz="1000">
                <a:solidFill>
                  <a:srgbClr val="5E6066"/>
                </a:solidFill>
                <a:uFill>
                  <a:noFill/>
                </a:uFill>
                <a:latin typeface="Arial"/>
                <a:ea typeface="Arial"/>
                <a:cs typeface="Arial"/>
                <a:sym typeface="Arial"/>
                <a:hlinkClick r:id="rId4"/>
              </a:rPr>
              <a:t> </a:t>
            </a:r>
            <a:r>
              <a:rPr lang="ko-KR" sz="1000" u="sng">
                <a:solidFill>
                  <a:srgbClr val="217DD3"/>
                </a:solidFill>
                <a:latin typeface="Arial"/>
                <a:ea typeface="Arial"/>
                <a:cs typeface="Arial"/>
                <a:sym typeface="Arial"/>
                <a:hlinkClick r:id="rId4"/>
              </a:rPr>
              <a:t>얀 러쿤(Yann LeCun) 교수</a:t>
            </a:r>
            <a:r>
              <a:rPr lang="ko-KR" sz="1000">
                <a:solidFill>
                  <a:srgbClr val="5E6066"/>
                </a:solidFill>
                <a:latin typeface="Arial"/>
                <a:ea typeface="Arial"/>
                <a:cs typeface="Arial"/>
                <a:sym typeface="Arial"/>
              </a:rPr>
              <a:t>를 인공지능 센터장으로 모셔갔으며, 중국의 구글이라 불리는 바이두에서도 기계학습 분야의 스타 학자 스탠포드 대학의</a:t>
            </a:r>
            <a:r>
              <a:rPr lang="ko-KR" sz="1000">
                <a:solidFill>
                  <a:srgbClr val="5E6066"/>
                </a:solidFill>
                <a:uFill>
                  <a:noFill/>
                </a:uFill>
                <a:latin typeface="Arial"/>
                <a:ea typeface="Arial"/>
                <a:cs typeface="Arial"/>
                <a:sym typeface="Arial"/>
                <a:hlinkClick r:id="rId5"/>
              </a:rPr>
              <a:t> </a:t>
            </a:r>
            <a:r>
              <a:rPr lang="ko-KR" sz="1000" u="sng">
                <a:solidFill>
                  <a:srgbClr val="217DD3"/>
                </a:solidFill>
                <a:latin typeface="Arial"/>
                <a:ea typeface="Arial"/>
                <a:cs typeface="Arial"/>
                <a:sym typeface="Arial"/>
                <a:hlinkClick r:id="rId5"/>
              </a:rPr>
              <a:t>앤드류 응(Andrew Ng) 교수</a:t>
            </a:r>
            <a:r>
              <a:rPr lang="ko-KR" sz="1000">
                <a:solidFill>
                  <a:srgbClr val="5E6066"/>
                </a:solidFill>
                <a:latin typeface="Arial"/>
                <a:ea typeface="Arial"/>
                <a:cs typeface="Arial"/>
                <a:sym typeface="Arial"/>
              </a:rPr>
              <a:t>를 모셔가는 등, 지금은 바야흐로 딥 러닝 인재전쟁에 가까운 모습입니다.</a:t>
            </a:r>
            <a:endParaRPr sz="1000">
              <a:latin typeface="Arial"/>
              <a:ea typeface="Arial"/>
              <a:cs typeface="Arial"/>
              <a:sym typeface="Arial"/>
            </a:endParaRPr>
          </a:p>
        </p:txBody>
      </p:sp>
      <p:sp>
        <p:nvSpPr>
          <p:cNvPr id="436" name="Google Shape;436;g5b919de422_1_11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29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b919de422_2_1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ko-KR" sz="1000">
                <a:solidFill>
                  <a:srgbClr val="5E6066"/>
                </a:solidFill>
                <a:latin typeface="Arial"/>
                <a:ea typeface="Arial"/>
                <a:cs typeface="Arial"/>
                <a:sym typeface="Arial"/>
              </a:rPr>
              <a:t>앞서 힌톤 교수가 2006년에 제안했던 것이 바로 이 방법입니다. 비지도 학습방법을 간단히 설명하자면 ‘이건 사과’, ‘이건 고양이’, ‘이건 사람’과 같은 “가르침” 없이 그냥 사과, 고양이, 사람을 다 던져놓고 구분하라고 시키는 학습 방법인데요, 그렇게 되면 아무래도 컴퓨터는 비슷한 것끼리 군집(cluster)을 찾게 되겠죠.</a:t>
            </a:r>
            <a:endParaRPr sz="1000">
              <a:solidFill>
                <a:srgbClr val="5E6066"/>
              </a:solidFill>
              <a:latin typeface="Arial"/>
              <a:ea typeface="Arial"/>
              <a:cs typeface="Arial"/>
              <a:sym typeface="Arial"/>
            </a:endParaRPr>
          </a:p>
          <a:p>
            <a:pPr marL="0" lvl="0" indent="0" algn="just" rtl="0">
              <a:spcBef>
                <a:spcPts val="0"/>
              </a:spcBef>
              <a:spcAft>
                <a:spcPts val="0"/>
              </a:spcAft>
              <a:buNone/>
            </a:pPr>
            <a:endParaRPr sz="1000">
              <a:solidFill>
                <a:srgbClr val="5E6066"/>
              </a:solidFill>
              <a:latin typeface="Arial"/>
              <a:ea typeface="Arial"/>
              <a:cs typeface="Arial"/>
              <a:sym typeface="Arial"/>
            </a:endParaRPr>
          </a:p>
          <a:p>
            <a:pPr marL="0" lvl="0" indent="0" algn="just" rtl="0">
              <a:spcBef>
                <a:spcPts val="0"/>
              </a:spcBef>
              <a:spcAft>
                <a:spcPts val="0"/>
              </a:spcAft>
              <a:buNone/>
            </a:pPr>
            <a:r>
              <a:rPr lang="ko-KR" sz="1000">
                <a:solidFill>
                  <a:srgbClr val="5E6066"/>
                </a:solidFill>
                <a:latin typeface="Arial"/>
                <a:ea typeface="Arial"/>
                <a:cs typeface="Arial"/>
                <a:sym typeface="Arial"/>
              </a:rPr>
              <a:t>알고리즘은 군집화하는 과정에서 특이한 놈들은 과감하게 무시하게 되고, 결과적으로 노이즈 감소의 효과를 얻게 됩니다. 이렇게 비지도 학습방법으로 데이터를 고르게 잘 손질할 수 있고, 이것을 깊은 인공신경망(=딥 러닝망)에 넣으면 앞서 제기한 함정들에 훨씬 적게 빠진다는 것입니다. 이것이 바로 딥 러닝의 최초 진일보였죠.</a:t>
            </a:r>
            <a:endParaRPr sz="1000">
              <a:solidFill>
                <a:srgbClr val="5E6066"/>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RNN은 </a:t>
            </a:r>
            <a:r>
              <a:rPr lang="ko-KR" sz="1000" b="1">
                <a:latin typeface="Arial"/>
                <a:ea typeface="Arial"/>
                <a:cs typeface="Arial"/>
                <a:sym typeface="Arial"/>
              </a:rPr>
              <a:t>매 순간마다 인공신경망 구조를 쌓아올렸다</a:t>
            </a:r>
            <a:r>
              <a:rPr lang="ko-KR" sz="1000">
                <a:latin typeface="Arial"/>
                <a:ea typeface="Arial"/>
                <a:cs typeface="Arial"/>
                <a:sym typeface="Arial"/>
              </a:rPr>
              <a:t>고 생각하시면 되는데요, 예를 들면 100초면 100개의 인공신경망을 쌓아올린 거죠. (그래서 딥 러닝 중에 가장 깊은 구조라고도 불립니다) </a:t>
            </a:r>
            <a:r>
              <a:rPr lang="ko-KR" sz="1000" b="1">
                <a:latin typeface="Arial"/>
                <a:ea typeface="Arial"/>
                <a:cs typeface="Arial"/>
                <a:sym typeface="Arial"/>
              </a:rPr>
              <a:t>시계열 데이터(Time-series data)</a:t>
            </a:r>
            <a:r>
              <a:rPr lang="ko-KR" sz="1000">
                <a:latin typeface="Arial"/>
                <a:ea typeface="Arial"/>
                <a:cs typeface="Arial"/>
                <a:sym typeface="Arial"/>
              </a:rPr>
              <a:t>란 시간의 흐름에 따라 변하는 데이터를 말하는데요, 예를 들면 주가도 시간에 따라 변하고, 사람의 움직임도 시간에 따라 변하고, 비디오도 시간에 따라 변하죠. 이러한 시계열 데이터에서 탁월한 성능을 보여주는 딥 러닝 방법이 바로 리커런트 뉴럴 네트워크(RNN)입니다.</a:t>
            </a:r>
            <a:endParaRPr sz="1000">
              <a:latin typeface="Arial"/>
              <a:ea typeface="Arial"/>
              <a:cs typeface="Arial"/>
              <a:sym typeface="Arial"/>
            </a:endParaRPr>
          </a:p>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448" name="Google Shape;448;g5b919de422_2_1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027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b919de422_2_17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b="1">
                <a:solidFill>
                  <a:srgbClr val="FF0000"/>
                </a:solidFill>
                <a:latin typeface="Arial"/>
                <a:ea typeface="Arial"/>
                <a:cs typeface="Arial"/>
                <a:sym typeface="Arial"/>
              </a:rPr>
              <a:t>Slack Talk - 인공지능(머신러닝, 딥러닝)이 사용되는 예를 찾아보자. </a:t>
            </a:r>
            <a:endParaRPr b="1">
              <a:solidFill>
                <a:srgbClr val="FF0000"/>
              </a:solidFill>
              <a:latin typeface="Arial"/>
              <a:ea typeface="Arial"/>
              <a:cs typeface="Arial"/>
              <a:sym typeface="Arial"/>
            </a:endParaRPr>
          </a:p>
          <a:p>
            <a:pPr marL="0" lvl="0" indent="0" algn="l" rtl="0">
              <a:spcBef>
                <a:spcPts val="0"/>
              </a:spcBef>
              <a:spcAft>
                <a:spcPts val="0"/>
              </a:spcAft>
              <a:buNone/>
            </a:pPr>
            <a:r>
              <a:rPr lang="ko-KR" b="1">
                <a:solidFill>
                  <a:srgbClr val="FF0000"/>
                </a:solidFill>
                <a:latin typeface="Arial"/>
                <a:ea typeface="Arial"/>
                <a:cs typeface="Arial"/>
                <a:sym typeface="Arial"/>
              </a:rPr>
              <a:t>웹싸이트에서 인공지능을 사용하지 않는곳을 찾아보자.(사용되면 진짜 편하겠다)</a:t>
            </a:r>
            <a:endParaRPr b="1">
              <a:solidFill>
                <a:srgbClr val="FF0000"/>
              </a:solidFill>
              <a:latin typeface="Arial"/>
              <a:ea typeface="Arial"/>
              <a:cs typeface="Arial"/>
              <a:sym typeface="Arial"/>
            </a:endParaRPr>
          </a:p>
          <a:p>
            <a:pPr marL="0" lvl="0" indent="0" algn="l" rtl="0">
              <a:spcBef>
                <a:spcPts val="0"/>
              </a:spcBef>
              <a:spcAft>
                <a:spcPts val="0"/>
              </a:spcAft>
              <a:buNone/>
            </a:pPr>
            <a:r>
              <a:rPr lang="ko-KR" b="1">
                <a:solidFill>
                  <a:srgbClr val="FF0000"/>
                </a:solidFill>
                <a:latin typeface="Arial"/>
                <a:ea typeface="Arial"/>
                <a:cs typeface="Arial"/>
                <a:sym typeface="Arial"/>
              </a:rPr>
              <a:t>아마존, 유투브 / netflix에서 잘못해서 본 영화관련된 recommendation data을 지울수 있는 방법은 없을까?</a:t>
            </a:r>
            <a:endParaRPr b="1">
              <a:solidFill>
                <a:srgbClr val="FF0000"/>
              </a:solidFill>
              <a:latin typeface="Arial"/>
              <a:ea typeface="Arial"/>
              <a:cs typeface="Arial"/>
              <a:sym typeface="Arial"/>
            </a:endParaRPr>
          </a:p>
        </p:txBody>
      </p:sp>
      <p:sp>
        <p:nvSpPr>
          <p:cNvPr id="458" name="Google Shape;458;g5b919de422_2_17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593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95e44b6ff_1_2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595e44b6ff_1_21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915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b8e95d8d7_3_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AI - 초기 인공지능 시작되고 처음 접한 사람들이  흥분하기 시작함. ML - 머신러닝이 융성하기 시작함. 딥러닝 - 딥러닝의 시작으로 인공지능의 붐이 일어남. </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*1950년대 (ex: IBM) 컴퓨터와 전산학 의 흥미와 낙천적인 생각으로 여기저기 부분적인 인공지능이 생겨난후, 부분적인 머신러닝, 그리고 딥러닝.</a:t>
            </a:r>
            <a:endParaRPr sz="1000">
              <a:latin typeface="Arial"/>
              <a:ea typeface="Arial"/>
              <a:cs typeface="Arial"/>
              <a:sym typeface="Arial"/>
            </a:endParaRPr>
          </a:p>
        </p:txBody>
      </p:sp>
      <p:sp>
        <p:nvSpPr>
          <p:cNvPr id="213" name="Google Shape;213;g5b8e95d8d7_3_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05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b919de422_1_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이당시는 인공지능과 기계지능을 같은 개념으로 사용하고 있다.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기계 이름 - Enigma</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A Logical Calculus of the Ideas Immanent in Nervous Activity ,Warren McCulloch, 1943</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On Computing Machinery and Intelligence, Alan Turing,1950</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Man-Computer Symbiosis ,J.C.R. Licklider</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24" name="Google Shape;224;g5b919de422_1_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99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b919de422_1_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수상</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알고리즘과 계산 개념</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앨런 매티슨 튜링(영어: Alan Mathison Turing, OBE, FRS, 1912년 6월 23일 ~ 1954년 6월 7일)은 영국의 수학자, 암호학자, 논리학자이자 컴퓨터 과학의 선구적 인물이다. 알고리즘과 계산 개념을 튜링 기계라는 추상 모델을 통해 형식화함으로써 컴퓨터 과학의 발전에 지대한 공헌을 했다.[2][3][4]</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튜링 테스트의 고안으로도 유명하다. ACM에서 컴퓨터 과학에 중요한 업적을 남긴 사람들에게 매년 시상하는 튜링상은 그의 이름을 따 제정한 것이다. 이론 컴퓨터 과학과 인공지능 분야에 지대한 공헌을 했기 때문에 "컴퓨터 과학의 아버지"라고 불린다.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34" name="Google Shape;234;g5b919de422_1_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18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b919de422_1_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인공 지능의 역사에서 AI 겨울은 자금 감소와 인공 지능 연구에 대한 관심의시기입니다. [1] 기간은 핵 겨울의 아이디어에 비유하여 화폐로 주조되었다. [2] 이 분야는 여러 가지 과대 선전을 경험하고, 실망과 비판, 자금 삭감, 새로 관심 관심 년 또는 수십 년 뒤를 따랐다.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1987: collapse of the LISP machine market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1988: cancellation of new spending on AI by the Strategic Computing Initiative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1993: resistant to new expert systems deployment and maintenance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the history of artificial intelligence, an AI winter is a period of reduced funding and interest in artificial intelligence research.[1] The term was coined by analogy to the idea of a nuclear winter.[2] The field has experienced several hype cycles, followed by disappointment and criticism, followed by funding cuts, followed by renewed interest years or decades later.</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45" name="Google Shape;245;g5b919de422_1_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7450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b919de422_1_4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최근 들어 수많은 관심을 받고 있는 머신러닝은 사실 1959년 처음 등장한, 50세가 훌쩍 넘은 중장년(?) 기술입니다. 머신러닝이라는 용어가 처음 등장한 것은 스탠포드대의 아서 사무엘(Arthur Samuel) 교수가1959년 발표한 논문 ‘체커 게임을 활용한 머신러닝에 관한 연구(Some Studies in Machine Learning Using the Game of Checkers)’입니다. - </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출처: https://www.samsungsds.com/global/ko/news/story/1203246_2919.html</a:t>
            </a:r>
            <a:endParaRPr sz="1000">
              <a:latin typeface="Arial"/>
              <a:ea typeface="Arial"/>
              <a:cs typeface="Arial"/>
              <a:sym typeface="Arial"/>
            </a:endParaRPr>
          </a:p>
        </p:txBody>
      </p:sp>
      <p:sp>
        <p:nvSpPr>
          <p:cNvPr id="254" name="Google Shape;254;g5b919de422_1_4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00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919de422_1_5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머신러닝과 인공지능이 겹치고, 딥러닝과도 겹침.</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system derived its playing strength mainly from brute force computing power. It was a massively parallel, RS/6000 SP Thin P2SC-based system with 30 nodes, with each node containing a 120 MHz P2SC microprocessor, enhanced with 480 special purpose VLSI chess chips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https://www.forbes.com/sites/bernardmarr/2016/02/19/a-short-history-of-machine-learning-every-manager-should-read/#2f803ca115e7</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1979 — Students at Stanford University invent the “Stanford Cart” which can navigate obstacles in a room on its own.</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1985 — Terry Sejnowski invents NetTalk, which learns to pronounce words the same way a baby does.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1997 — IBM’s Deep Blue beats the world champion at chess.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65" name="Google Shape;265;g5b919de422_1_5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7606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www.forbes.com/sites/bernardmarr/2016/02/19/a-short-history-of-machine-learning-every-manager-should-read/#2f803ca115e7"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tobetong.com/?p=9393&amp;ckattempt=1" TargetMode="External"/><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dataconomy.com/2015/01/whats-the-difference-between-supervised-and-unsupervised-learning/"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www.udemy.com/artificial-intelligence-az/" TargetMode="External"/><Relationship Id="rId5" Type="http://schemas.openxmlformats.org/officeDocument/2006/relationships/image" Target="../media/image3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www.datasciencecentral.com/profiles/blogs/artificial-intelligence-vs-machine-learning-vs-deep-learning" TargetMode="Externa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hyperlink" Target="https://en.wikipedia.org/wiki/Arthur_Samuel"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www.forbes.com/sites/bernardmarr/2016/02/19/a-short-history-of-machine-learning-every-manager-should-read/#2f803ca115e7"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32" y="2789019"/>
            <a:ext cx="35349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3600" b="1">
                <a:solidFill>
                  <a:srgbClr val="2AB9C7"/>
                </a:solidFill>
              </a:rPr>
              <a:t>인공지능 소개</a:t>
            </a:r>
            <a:endParaRPr sz="3600" b="1" i="0" u="none" strike="noStrike" cap="none">
              <a:solidFill>
                <a:srgbClr val="2AB9C7"/>
              </a:solidFill>
              <a:latin typeface="Arial"/>
              <a:ea typeface="Arial"/>
              <a:cs typeface="Arial"/>
              <a:sym typeface="Arial"/>
            </a:endParaRPr>
          </a:p>
        </p:txBody>
      </p:sp>
      <p:sp>
        <p:nvSpPr>
          <p:cNvPr id="188" name="Google Shape;188;p25"/>
          <p:cNvSpPr txBox="1"/>
          <p:nvPr/>
        </p:nvSpPr>
        <p:spPr>
          <a:xfrm>
            <a:off x="3720348" y="4017227"/>
            <a:ext cx="170330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b="1">
                <a:solidFill>
                  <a:srgbClr val="0C0C0C"/>
                </a:solidFill>
              </a:rPr>
              <a:t>유양규(Rotunda)</a:t>
            </a:r>
            <a:endParaRPr sz="1400" b="1" i="0" u="none" strike="noStrike" cap="none">
              <a:solidFill>
                <a:srgbClr val="0C0C0C"/>
              </a:solidFill>
              <a:latin typeface="Arial"/>
              <a:ea typeface="Arial"/>
              <a:cs typeface="Arial"/>
              <a:sym typeface="Arial"/>
            </a:endParaRPr>
          </a:p>
        </p:txBody>
      </p:sp>
      <p:sp>
        <p:nvSpPr>
          <p:cNvPr id="189" name="Google Shape;189;p25"/>
          <p:cNvSpPr/>
          <p:nvPr/>
        </p:nvSpPr>
        <p:spPr>
          <a:xfrm>
            <a:off x="6305840" y="361155"/>
            <a:ext cx="2536272"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305847" y="638150"/>
            <a:ext cx="25362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600" b="1">
                <a:solidFill>
                  <a:schemeClr val="lt1"/>
                </a:solidFill>
                <a:latin typeface="Nanum Gothic"/>
                <a:ea typeface="Nanum Gothic"/>
                <a:cs typeface="Nanum Gothic"/>
                <a:sym typeface="Nanum Gothic"/>
              </a:rPr>
              <a:t>인공지능 소개</a:t>
            </a:r>
            <a:endParaRPr sz="1600" b="1" i="0" u="none" strike="noStrike" cap="none">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34"/>
          <p:cNvSpPr/>
          <p:nvPr/>
        </p:nvSpPr>
        <p:spPr>
          <a:xfrm>
            <a:off x="634200" y="1176775"/>
            <a:ext cx="7860600" cy="43824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머신러닝/딥러닝의 역사 (1980s - 2010s)</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2006 - Geoffrey Hinton은 컴퓨터가 이미지와 비디오의 대상과 텍스트를 볼 수있게 해주는 새로운 알고리즘을 설명하기 위해 "Deep Learning"이라는 용어를 사용.</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2010 - Microsoft MSFT + 0 % Kinect는</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5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초당 30 회의 속도로 20 개의 인간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5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기능을 추적 할 수 있으므로 사람들은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5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동작 및 동작을 통해 컴퓨터와 상호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5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작용을 함.</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2011 - IBM의 Watson은 Jeopardy에서</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5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인간을 이김.</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80" name="Google Shape;280;p34"/>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81" name="Google Shape;281;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82" name="Google Shape;282;p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3" name="Google Shape;283;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84" name="Google Shape;284;p34"/>
          <p:cNvSpPr txBox="1"/>
          <p:nvPr/>
        </p:nvSpPr>
        <p:spPr>
          <a:xfrm>
            <a:off x="634200" y="5559250"/>
            <a:ext cx="7585800" cy="3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출처:  </a:t>
            </a:r>
            <a:r>
              <a:rPr lang="ko-KR" sz="900" u="sng">
                <a:solidFill>
                  <a:srgbClr val="1C3678"/>
                </a:solidFill>
                <a:latin typeface="Calibri"/>
                <a:ea typeface="Calibri"/>
                <a:cs typeface="Calibri"/>
                <a:sym typeface="Calibri"/>
                <a:hlinkClick r:id="rId5"/>
              </a:rPr>
              <a:t>https://www.forbes.com/sites/bernardmarr/2016/02/19/a-short-history-of-machine-learning-every-manager-should-read/#2f803ca115e7</a:t>
            </a:r>
            <a:endParaRPr sz="900">
              <a:latin typeface="Calibri"/>
              <a:ea typeface="Calibri"/>
              <a:cs typeface="Calibri"/>
              <a:sym typeface="Calibri"/>
            </a:endParaRPr>
          </a:p>
        </p:txBody>
      </p:sp>
      <p:pic>
        <p:nvPicPr>
          <p:cNvPr id="285" name="Google Shape;285;p34"/>
          <p:cNvPicPr preferRelativeResize="0"/>
          <p:nvPr/>
        </p:nvPicPr>
        <p:blipFill>
          <a:blip r:embed="rId6">
            <a:alphaModFix/>
          </a:blip>
          <a:stretch>
            <a:fillRect/>
          </a:stretch>
        </p:blipFill>
        <p:spPr>
          <a:xfrm>
            <a:off x="4333025" y="2836301"/>
            <a:ext cx="4283026" cy="2531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35"/>
          <p:cNvSpPr/>
          <p:nvPr/>
        </p:nvSpPr>
        <p:spPr>
          <a:xfrm>
            <a:off x="3985125" y="2470400"/>
            <a:ext cx="50016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AI - ML - DL</a:t>
            </a:r>
            <a:endParaRPr sz="3200" b="1">
              <a:solidFill>
                <a:srgbClr val="2AB9C7"/>
              </a:solidFill>
            </a:endParaRPr>
          </a:p>
          <a:p>
            <a:pPr marL="0" marR="0" lvl="0" indent="0" algn="l" rtl="0">
              <a:spcBef>
                <a:spcPts val="0"/>
              </a:spcBef>
              <a:spcAft>
                <a:spcPts val="0"/>
              </a:spcAft>
              <a:buNone/>
            </a:pPr>
            <a:r>
              <a:rPr lang="ko-KR" sz="3200" b="1">
                <a:solidFill>
                  <a:srgbClr val="2AB9C7"/>
                </a:solidFill>
              </a:rPr>
              <a:t>인공지능-머신러닝-딥러닝</a:t>
            </a:r>
            <a:endParaRPr sz="3200" b="1">
              <a:solidFill>
                <a:srgbClr val="2AB9C7"/>
              </a:solidFill>
            </a:endParaRPr>
          </a:p>
        </p:txBody>
      </p:sp>
      <p:sp>
        <p:nvSpPr>
          <p:cNvPr id="291" name="Google Shape;291;p35"/>
          <p:cNvSpPr/>
          <p:nvPr/>
        </p:nvSpPr>
        <p:spPr>
          <a:xfrm>
            <a:off x="451621" y="741250"/>
            <a:ext cx="1145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200" b="1">
                <a:solidFill>
                  <a:schemeClr val="lt1"/>
                </a:solidFill>
              </a:rPr>
              <a:t>인공지능 소개</a:t>
            </a:r>
            <a:endParaRPr sz="1200" b="1">
              <a:solidFill>
                <a:schemeClr val="lt1"/>
              </a:solidFill>
            </a:endParaRPr>
          </a:p>
          <a:p>
            <a:pPr marL="0" marR="0" lvl="0" indent="0" algn="l" rtl="0">
              <a:spcBef>
                <a:spcPts val="0"/>
              </a:spcBef>
              <a:spcAft>
                <a:spcPts val="0"/>
              </a:spcAft>
              <a:buClr>
                <a:schemeClr val="dk1"/>
              </a:buClr>
              <a:buSzPts val="1100"/>
              <a:buFont typeface="Arial"/>
              <a:buNone/>
            </a:pPr>
            <a:endParaRPr sz="1200" b="1">
              <a:solidFill>
                <a:schemeClr val="lt1"/>
              </a:solidFill>
            </a:endParaRPr>
          </a:p>
          <a:p>
            <a:pPr marL="0" marR="0" lvl="0" indent="0" algn="l" rtl="0">
              <a:spcBef>
                <a:spcPts val="0"/>
              </a:spcBef>
              <a:spcAft>
                <a:spcPts val="0"/>
              </a:spcAft>
              <a:buNone/>
            </a:pPr>
            <a:endParaRPr sz="1200" b="1">
              <a:solidFill>
                <a:schemeClr val="lt1"/>
              </a:solidFill>
            </a:endParaRPr>
          </a:p>
        </p:txBody>
      </p:sp>
      <p:sp>
        <p:nvSpPr>
          <p:cNvPr id="292" name="Google Shape;292;p35"/>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2</a:t>
            </a:r>
            <a:endParaRPr sz="6600" b="1">
              <a:solidFill>
                <a:srgbClr val="2AB9C7"/>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p36"/>
          <p:cNvSpPr/>
          <p:nvPr/>
        </p:nvSpPr>
        <p:spPr>
          <a:xfrm>
            <a:off x="634200" y="1176775"/>
            <a:ext cx="7875600" cy="661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AI - ML - DL</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98" name="Google Shape;298;p36"/>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99" name="Google Shape;299;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300" name="Google Shape;300;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01" name="Google Shape;301;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302" name="Google Shape;302;p36"/>
          <p:cNvPicPr preferRelativeResize="0"/>
          <p:nvPr/>
        </p:nvPicPr>
        <p:blipFill>
          <a:blip r:embed="rId5">
            <a:alphaModFix/>
          </a:blip>
          <a:stretch>
            <a:fillRect/>
          </a:stretch>
        </p:blipFill>
        <p:spPr>
          <a:xfrm>
            <a:off x="1232950" y="1941250"/>
            <a:ext cx="6678100" cy="3422375"/>
          </a:xfrm>
          <a:prstGeom prst="rect">
            <a:avLst/>
          </a:prstGeom>
          <a:noFill/>
          <a:ln>
            <a:noFill/>
          </a:ln>
        </p:spPr>
      </p:pic>
      <p:sp>
        <p:nvSpPr>
          <p:cNvPr id="303" name="Google Shape;303;p36"/>
          <p:cNvSpPr txBox="1"/>
          <p:nvPr/>
        </p:nvSpPr>
        <p:spPr>
          <a:xfrm>
            <a:off x="2869650" y="5739808"/>
            <a:ext cx="3404700" cy="4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출처: </a:t>
            </a:r>
            <a:r>
              <a:rPr lang="ko-KR" sz="900" u="sng">
                <a:solidFill>
                  <a:srgbClr val="1155CC"/>
                </a:solidFill>
                <a:latin typeface="Calibri"/>
                <a:ea typeface="Calibri"/>
                <a:cs typeface="Calibri"/>
                <a:sym typeface="Calibri"/>
                <a:hlinkClick r:id="rId6"/>
              </a:rPr>
              <a:t>http://tobetong.com/?p=9393&amp;ckattempt=1</a:t>
            </a:r>
            <a:endParaRPr sz="9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37"/>
          <p:cNvSpPr/>
          <p:nvPr/>
        </p:nvSpPr>
        <p:spPr>
          <a:xfrm>
            <a:off x="634200" y="1176775"/>
            <a:ext cx="7875600" cy="4642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인공지능에는 어떤것들이 있나?</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자연어처리 (NLP - Natural language processing)</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*머신러닝 (Machine Learning)</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로보틱 (Robotics) - 스마트 자동차(무인 자동차), 스마트 팩토리, 스마트 홈...</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비전 (Vision) - 컴퓨터 비전(Image recognition)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Speech - speech to text, text to speech, translation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09" name="Google Shape;309;p37"/>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10" name="Google Shape;310;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11" name="Google Shape;311;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2" name="Google Shape;312;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13" name="Google Shape;313;p37"/>
          <p:cNvSpPr/>
          <p:nvPr/>
        </p:nvSpPr>
        <p:spPr>
          <a:xfrm>
            <a:off x="634189" y="720575"/>
            <a:ext cx="34341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2</a:t>
            </a:r>
            <a:r>
              <a:rPr lang="ko-KR" sz="1700" b="1">
                <a:solidFill>
                  <a:srgbClr val="7F7F7F"/>
                </a:solidFill>
                <a:latin typeface="Arial"/>
                <a:ea typeface="Arial"/>
                <a:cs typeface="Arial"/>
                <a:sym typeface="Arial"/>
              </a:rPr>
              <a:t>-1  </a:t>
            </a:r>
            <a:r>
              <a:rPr lang="ko-KR" sz="1700" b="1">
                <a:solidFill>
                  <a:srgbClr val="7F7F7F"/>
                </a:solidFill>
              </a:rPr>
              <a:t>인공지능이란?</a:t>
            </a:r>
            <a:endParaRPr sz="1700" b="1">
              <a:solidFill>
                <a:srgbClr val="7F7F7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7"/>
        <p:cNvGrpSpPr/>
        <p:nvPr/>
      </p:nvGrpSpPr>
      <p:grpSpPr>
        <a:xfrm>
          <a:off x="0" y="0"/>
          <a:ext cx="0" cy="0"/>
          <a:chOff x="0" y="0"/>
          <a:chExt cx="0" cy="0"/>
        </a:xfrm>
      </p:grpSpPr>
      <p:sp>
        <p:nvSpPr>
          <p:cNvPr id="318" name="Google Shape;318;p38"/>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19" name="Google Shape;319;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20" name="Google Shape;320;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1" name="Google Shape;321;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22" name="Google Shape;322;p38"/>
          <p:cNvSpPr/>
          <p:nvPr/>
        </p:nvSpPr>
        <p:spPr>
          <a:xfrm>
            <a:off x="634189" y="720575"/>
            <a:ext cx="34341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2</a:t>
            </a:r>
            <a:r>
              <a:rPr lang="ko-KR" sz="1700" b="1">
                <a:solidFill>
                  <a:srgbClr val="7F7F7F"/>
                </a:solidFill>
                <a:latin typeface="Arial"/>
                <a:ea typeface="Arial"/>
                <a:cs typeface="Arial"/>
                <a:sym typeface="Arial"/>
              </a:rPr>
              <a:t>-1  </a:t>
            </a:r>
            <a:r>
              <a:rPr lang="ko-KR" sz="1700" b="1">
                <a:solidFill>
                  <a:srgbClr val="7F7F7F"/>
                </a:solidFill>
              </a:rPr>
              <a:t>인공지능이란?</a:t>
            </a:r>
            <a:endParaRPr sz="1700" b="1">
              <a:solidFill>
                <a:srgbClr val="7F7F7F"/>
              </a:solidFill>
              <a:latin typeface="Arial"/>
              <a:ea typeface="Arial"/>
              <a:cs typeface="Arial"/>
              <a:sym typeface="Arial"/>
            </a:endParaRPr>
          </a:p>
        </p:txBody>
      </p:sp>
      <p:pic>
        <p:nvPicPr>
          <p:cNvPr id="323" name="Google Shape;323;p38"/>
          <p:cNvPicPr preferRelativeResize="0"/>
          <p:nvPr/>
        </p:nvPicPr>
        <p:blipFill>
          <a:blip r:embed="rId5">
            <a:alphaModFix/>
          </a:blip>
          <a:stretch>
            <a:fillRect/>
          </a:stretch>
        </p:blipFill>
        <p:spPr>
          <a:xfrm>
            <a:off x="1340525" y="1442500"/>
            <a:ext cx="6462950" cy="430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9"/>
          <p:cNvSpPr/>
          <p:nvPr/>
        </p:nvSpPr>
        <p:spPr>
          <a:xfrm>
            <a:off x="634200" y="1176775"/>
            <a:ext cx="1994100" cy="4642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AI관련 회사 외부투자</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Forbes.com</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2016년 기준</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단위: $billion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(1조1300억원)</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500"/>
              </a:spcBef>
              <a:spcAft>
                <a:spcPts val="800"/>
              </a:spcAft>
              <a:buClr>
                <a:schemeClr val="dk1"/>
              </a:buClr>
              <a:buSzPts val="1100"/>
              <a:buFont typeface="Arial"/>
              <a:buNone/>
            </a:pPr>
            <a:r>
              <a:rPr lang="ko-KR" sz="1000" dirty="0">
                <a:solidFill>
                  <a:srgbClr val="595959"/>
                </a:solidFill>
                <a:latin typeface="Lato"/>
                <a:ea typeface="Lato"/>
                <a:cs typeface="Lato"/>
                <a:sym typeface="Lato"/>
              </a:rPr>
              <a:t>출처: Capital IQ; Pitchbook; Dealogic; McKinsey Global Institute analysis</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29" name="Google Shape;329;p39"/>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30" name="Google Shape;330;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31" name="Google Shape;331;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2" name="Google Shape;332;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33" name="Google Shape;333;p39"/>
          <p:cNvSpPr/>
          <p:nvPr/>
        </p:nvSpPr>
        <p:spPr>
          <a:xfrm>
            <a:off x="634189" y="720575"/>
            <a:ext cx="34341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2</a:t>
            </a:r>
            <a:r>
              <a:rPr lang="ko-KR" sz="1700" b="1">
                <a:solidFill>
                  <a:srgbClr val="7F7F7F"/>
                </a:solidFill>
                <a:latin typeface="Arial"/>
                <a:ea typeface="Arial"/>
                <a:cs typeface="Arial"/>
                <a:sym typeface="Arial"/>
              </a:rPr>
              <a:t>-1  </a:t>
            </a:r>
            <a:r>
              <a:rPr lang="ko-KR" sz="1700" b="1">
                <a:solidFill>
                  <a:srgbClr val="7F7F7F"/>
                </a:solidFill>
              </a:rPr>
              <a:t>인공지능이란?</a:t>
            </a:r>
            <a:endParaRPr sz="1700" b="1">
              <a:solidFill>
                <a:srgbClr val="7F7F7F"/>
              </a:solidFill>
              <a:latin typeface="Arial"/>
              <a:ea typeface="Arial"/>
              <a:cs typeface="Arial"/>
              <a:sym typeface="Arial"/>
            </a:endParaRPr>
          </a:p>
        </p:txBody>
      </p:sp>
      <p:pic>
        <p:nvPicPr>
          <p:cNvPr id="334" name="Google Shape;334;p39"/>
          <p:cNvPicPr preferRelativeResize="0"/>
          <p:nvPr/>
        </p:nvPicPr>
        <p:blipFill>
          <a:blip r:embed="rId5">
            <a:alphaModFix/>
          </a:blip>
          <a:stretch>
            <a:fillRect/>
          </a:stretch>
        </p:blipFill>
        <p:spPr>
          <a:xfrm>
            <a:off x="2816100" y="1317026"/>
            <a:ext cx="5780825" cy="4501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sp>
        <p:nvSpPr>
          <p:cNvPr id="339" name="Google Shape;339;p40"/>
          <p:cNvSpPr/>
          <p:nvPr/>
        </p:nvSpPr>
        <p:spPr>
          <a:xfrm>
            <a:off x="634200" y="1176775"/>
            <a:ext cx="2712000" cy="4521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Data Mining,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Data Science,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Big Data</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데이터 마이닝 - 통계적 규칙이나 패턴</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데이터 과학 - 통계학, 수학, 프로그래밍, 데이터</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500"/>
              </a:spcBef>
              <a:spcAft>
                <a:spcPts val="8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40" name="Google Shape;340;p40"/>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41" name="Google Shape;341;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42" name="Google Shape;342;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3" name="Google Shape;343;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44" name="Google Shape;344;p40"/>
          <p:cNvSpPr/>
          <p:nvPr/>
        </p:nvSpPr>
        <p:spPr>
          <a:xfrm>
            <a:off x="634189" y="720575"/>
            <a:ext cx="34341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latin typeface="Arial"/>
                <a:ea typeface="Arial"/>
                <a:cs typeface="Arial"/>
                <a:sym typeface="Arial"/>
              </a:rPr>
              <a:t>0</a:t>
            </a:r>
            <a:r>
              <a:rPr lang="ko-KR" sz="1700" b="1">
                <a:solidFill>
                  <a:srgbClr val="7F7F7F"/>
                </a:solidFill>
              </a:rPr>
              <a:t>2</a:t>
            </a:r>
            <a:r>
              <a:rPr lang="ko-KR" sz="1700" b="1">
                <a:solidFill>
                  <a:srgbClr val="7F7F7F"/>
                </a:solidFill>
                <a:latin typeface="Arial"/>
                <a:ea typeface="Arial"/>
                <a:cs typeface="Arial"/>
                <a:sym typeface="Arial"/>
              </a:rPr>
              <a:t>-1  </a:t>
            </a:r>
            <a:r>
              <a:rPr lang="ko-KR" sz="1700" b="1">
                <a:solidFill>
                  <a:srgbClr val="7F7F7F"/>
                </a:solidFill>
              </a:rPr>
              <a:t>인공지능이란?</a:t>
            </a:r>
            <a:endParaRPr sz="1700" b="1">
              <a:solidFill>
                <a:srgbClr val="7F7F7F"/>
              </a:solidFill>
              <a:latin typeface="Arial"/>
              <a:ea typeface="Arial"/>
              <a:cs typeface="Arial"/>
              <a:sym typeface="Arial"/>
            </a:endParaRPr>
          </a:p>
        </p:txBody>
      </p:sp>
      <p:pic>
        <p:nvPicPr>
          <p:cNvPr id="345" name="Google Shape;345;p40"/>
          <p:cNvPicPr preferRelativeResize="0"/>
          <p:nvPr/>
        </p:nvPicPr>
        <p:blipFill>
          <a:blip r:embed="rId5">
            <a:alphaModFix/>
          </a:blip>
          <a:stretch>
            <a:fillRect/>
          </a:stretch>
        </p:blipFill>
        <p:spPr>
          <a:xfrm>
            <a:off x="3781150" y="1319770"/>
            <a:ext cx="4370601" cy="42184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p41"/>
          <p:cNvSpPr/>
          <p:nvPr/>
        </p:nvSpPr>
        <p:spPr>
          <a:xfrm>
            <a:off x="634200" y="1176775"/>
            <a:ext cx="7825200" cy="44727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What is Machine Learning?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Clr>
                <a:schemeClr val="dk1"/>
              </a:buClr>
              <a:buSzPts val="1100"/>
              <a:buFont typeface="Arial"/>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sz="1600" b="1" dirty="0">
                <a:solidFill>
                  <a:srgbClr val="3F3F3F"/>
                </a:solidFill>
                <a:latin typeface="맑은 고딕" panose="020B0503020000020004" pitchFamily="50" charset="-127"/>
                <a:ea typeface="맑은 고딕" panose="020B0503020000020004" pitchFamily="50" charset="-127"/>
                <a:cs typeface="Roboto"/>
                <a:sym typeface="Roboto"/>
              </a:rPr>
              <a:t>지도학습 (Supervised Learning)</a:t>
            </a:r>
            <a:endParaRPr sz="1600" b="1"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회귀분석 (Regression)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분류 (Classification)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sz="1600" b="1" dirty="0">
                <a:solidFill>
                  <a:srgbClr val="3F3F3F"/>
                </a:solidFill>
                <a:latin typeface="맑은 고딕" panose="020B0503020000020004" pitchFamily="50" charset="-127"/>
                <a:ea typeface="맑은 고딕" panose="020B0503020000020004" pitchFamily="50" charset="-127"/>
                <a:cs typeface="Roboto"/>
                <a:sym typeface="Roboto"/>
              </a:rPr>
              <a:t>비지도학습(자율학습) (Unsupervised Learning)</a:t>
            </a:r>
            <a:endParaRPr sz="1600" b="1"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군집화 (Clustering)</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차원축소 (Dimensionality Reduction)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sz="1600" b="1" dirty="0">
                <a:solidFill>
                  <a:srgbClr val="3F3F3F"/>
                </a:solidFill>
                <a:latin typeface="맑은 고딕" panose="020B0503020000020004" pitchFamily="50" charset="-127"/>
                <a:ea typeface="맑은 고딕" panose="020B0503020000020004" pitchFamily="50" charset="-127"/>
                <a:cs typeface="Roboto"/>
                <a:sym typeface="Roboto"/>
              </a:rPr>
              <a:t>강화훈련 (Reinforcement Learning)</a:t>
            </a:r>
            <a:endParaRPr sz="16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51" name="Google Shape;351;p41"/>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52" name="Google Shape;352;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53" name="Google Shape;353;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54" name="Google Shape;354;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55" name="Google Shape;355;p41"/>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2"/>
          <p:cNvSpPr/>
          <p:nvPr/>
        </p:nvSpPr>
        <p:spPr>
          <a:xfrm>
            <a:off x="877150" y="1176775"/>
            <a:ext cx="1386600" cy="4642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지도학습</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-회귀분석</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-분류</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비지도학습 (자율학습)</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-군집화</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-차원축소</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강화훈련</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61" name="Google Shape;361;p42"/>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62" name="Google Shape;362;p4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63" name="Google Shape;363;p4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64" name="Google Shape;364;p4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65" name="Google Shape;365;p42"/>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pic>
        <p:nvPicPr>
          <p:cNvPr id="366" name="Google Shape;366;p42"/>
          <p:cNvPicPr preferRelativeResize="0"/>
          <p:nvPr/>
        </p:nvPicPr>
        <p:blipFill>
          <a:blip r:embed="rId5">
            <a:alphaModFix/>
          </a:blip>
          <a:stretch>
            <a:fillRect/>
          </a:stretch>
        </p:blipFill>
        <p:spPr>
          <a:xfrm>
            <a:off x="2446375" y="1296775"/>
            <a:ext cx="6129301" cy="45910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3"/>
          <p:cNvSpPr/>
          <p:nvPr/>
        </p:nvSpPr>
        <p:spPr>
          <a:xfrm>
            <a:off x="634200" y="1323475"/>
            <a:ext cx="7825200" cy="43260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지도학습 (Supervised Learning)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지도 학습(Supervised Learning)은 데이터에 대한 레이블(Label)-명시적인 정답-이 주어진 상태에서 컴퓨터를 학습시키는 방법이다.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즉, [데이터(data), 레이블(label)] 형태로 학습을 진행하는 방법이다.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대표적으로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분류(Classification)</a:t>
            </a:r>
            <a:r>
              <a:rPr lang="ko-KR" dirty="0">
                <a:solidFill>
                  <a:srgbClr val="3F3F3F"/>
                </a:solidFill>
                <a:latin typeface="맑은 고딕" panose="020B0503020000020004" pitchFamily="50" charset="-127"/>
                <a:ea typeface="맑은 고딕" panose="020B0503020000020004" pitchFamily="50" charset="-127"/>
                <a:cs typeface="Roboto"/>
                <a:sym typeface="Roboto"/>
              </a:rPr>
              <a:t>와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회귀(Regression)</a:t>
            </a:r>
            <a:r>
              <a:rPr lang="ko-KR" dirty="0">
                <a:solidFill>
                  <a:srgbClr val="3F3F3F"/>
                </a:solidFill>
                <a:latin typeface="맑은 고딕" panose="020B0503020000020004" pitchFamily="50" charset="-127"/>
                <a:ea typeface="맑은 고딕" panose="020B0503020000020004" pitchFamily="50" charset="-127"/>
                <a:cs typeface="Roboto"/>
                <a:sym typeface="Roboto"/>
              </a:rPr>
              <a:t>가 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72" name="Google Shape;372;p43"/>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73" name="Google Shape;373;p4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74" name="Google Shape;374;p4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5" name="Google Shape;375;p4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76" name="Google Shape;376;p43"/>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sp>
        <p:nvSpPr>
          <p:cNvPr id="377" name="Google Shape;377;p43"/>
          <p:cNvSpPr txBox="1"/>
          <p:nvPr/>
        </p:nvSpPr>
        <p:spPr>
          <a:xfrm>
            <a:off x="1195950" y="5332150"/>
            <a:ext cx="6752100" cy="4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5"/>
              </a:rPr>
              <a:t>https://dataconomy.com/2015/01/whats-the-difference-between-supervised-and-unsupervised-learning</a:t>
            </a:r>
            <a:endParaRPr sz="900">
              <a:latin typeface="Calibri"/>
              <a:ea typeface="Calibri"/>
              <a:cs typeface="Calibri"/>
              <a:sym typeface="Calibri"/>
            </a:endParaRPr>
          </a:p>
          <a:p>
            <a:pPr marL="0" lvl="0" indent="0" algn="ctr" rtl="0">
              <a:spcBef>
                <a:spcPts val="0"/>
              </a:spcBef>
              <a:spcAft>
                <a:spcPts val="0"/>
              </a:spcAft>
              <a:buNone/>
            </a:pPr>
            <a:endParaRPr sz="9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196" name="Google Shape;196;p26"/>
          <p:cNvSpPr/>
          <p:nvPr/>
        </p:nvSpPr>
        <p:spPr>
          <a:xfrm>
            <a:off x="969550" y="3652900"/>
            <a:ext cx="2019000" cy="60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인공지능의 역사</a:t>
            </a:r>
            <a:endParaRPr sz="1500" b="1">
              <a:solidFill>
                <a:srgbClr val="2AB9C7"/>
              </a:solidFill>
              <a:latin typeface="Arial"/>
              <a:ea typeface="Arial"/>
              <a:cs typeface="Arial"/>
              <a:sym typeface="Arial"/>
            </a:endParaRPr>
          </a:p>
        </p:txBody>
      </p:sp>
      <p:sp>
        <p:nvSpPr>
          <p:cNvPr id="197" name="Google Shape;197;p26"/>
          <p:cNvSpPr/>
          <p:nvPr/>
        </p:nvSpPr>
        <p:spPr>
          <a:xfrm>
            <a:off x="3737625" y="3652900"/>
            <a:ext cx="24282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AI - ML - DL</a:t>
            </a:r>
            <a:endParaRPr sz="1500" b="1">
              <a:solidFill>
                <a:srgbClr val="2AB9C7"/>
              </a:solidFill>
              <a:latin typeface="Arial"/>
              <a:ea typeface="Arial"/>
              <a:cs typeface="Arial"/>
              <a:sym typeface="Arial"/>
            </a:endParaRPr>
          </a:p>
        </p:txBody>
      </p:sp>
      <p:sp>
        <p:nvSpPr>
          <p:cNvPr id="198" name="Google Shape;198;p26"/>
          <p:cNvSpPr/>
          <p:nvPr/>
        </p:nvSpPr>
        <p:spPr>
          <a:xfrm>
            <a:off x="3737625" y="4061450"/>
            <a:ext cx="2208000" cy="146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rgbClr val="7F7F7F"/>
                </a:solidFill>
                <a:latin typeface="Arial"/>
                <a:ea typeface="Arial"/>
                <a:cs typeface="Arial"/>
                <a:sym typeface="Arial"/>
              </a:rPr>
              <a:t>02-1  </a:t>
            </a:r>
            <a:r>
              <a:rPr lang="ko-KR" sz="1200">
                <a:solidFill>
                  <a:srgbClr val="7F7F7F"/>
                </a:solidFill>
              </a:rPr>
              <a:t>인공지능이란?</a:t>
            </a:r>
            <a:endParaRPr sz="1200">
              <a:solidFill>
                <a:srgbClr val="7F7F7F"/>
              </a:solidFill>
              <a:latin typeface="Arial"/>
              <a:ea typeface="Arial"/>
              <a:cs typeface="Arial"/>
              <a:sym typeface="Arial"/>
            </a:endParaRPr>
          </a:p>
          <a:p>
            <a:pPr marL="0" marR="0" lvl="0" indent="0" algn="l" rtl="0">
              <a:spcBef>
                <a:spcPts val="0"/>
              </a:spcBef>
              <a:spcAft>
                <a:spcPts val="0"/>
              </a:spcAft>
              <a:buNone/>
            </a:pPr>
            <a:endParaRPr sz="1200">
              <a:solidFill>
                <a:srgbClr val="7F7F7F"/>
              </a:solidFill>
              <a:latin typeface="Arial"/>
              <a:ea typeface="Arial"/>
              <a:cs typeface="Arial"/>
              <a:sym typeface="Arial"/>
            </a:endParaRPr>
          </a:p>
          <a:p>
            <a:pPr marL="0" marR="0" lvl="0" indent="0" algn="l" rtl="0">
              <a:spcBef>
                <a:spcPts val="0"/>
              </a:spcBef>
              <a:spcAft>
                <a:spcPts val="0"/>
              </a:spcAft>
              <a:buNone/>
            </a:pPr>
            <a:r>
              <a:rPr lang="ko-KR" sz="1200">
                <a:solidFill>
                  <a:srgbClr val="7F7F7F"/>
                </a:solidFill>
                <a:latin typeface="Arial"/>
                <a:ea typeface="Arial"/>
                <a:cs typeface="Arial"/>
                <a:sym typeface="Arial"/>
              </a:rPr>
              <a:t>02-2  </a:t>
            </a:r>
            <a:r>
              <a:rPr lang="ko-KR" sz="1200">
                <a:solidFill>
                  <a:srgbClr val="7F7F7F"/>
                </a:solidFill>
              </a:rPr>
              <a:t>머신러닝(Machine Learning) 이란?</a:t>
            </a:r>
            <a:endParaRPr sz="1200">
              <a:solidFill>
                <a:srgbClr val="7F7F7F"/>
              </a:solidFill>
            </a:endParaRPr>
          </a:p>
          <a:p>
            <a:pPr marL="0" marR="0" lvl="0" indent="0" algn="l" rtl="0">
              <a:spcBef>
                <a:spcPts val="0"/>
              </a:spcBef>
              <a:spcAft>
                <a:spcPts val="0"/>
              </a:spcAft>
              <a:buNone/>
            </a:pPr>
            <a:endParaRPr sz="1200">
              <a:solidFill>
                <a:srgbClr val="7F7F7F"/>
              </a:solidFill>
            </a:endParaRPr>
          </a:p>
          <a:p>
            <a:pPr marL="0" marR="0" lvl="0" indent="0" algn="l" rtl="0">
              <a:spcBef>
                <a:spcPts val="0"/>
              </a:spcBef>
              <a:spcAft>
                <a:spcPts val="0"/>
              </a:spcAft>
              <a:buNone/>
            </a:pPr>
            <a:r>
              <a:rPr lang="ko-KR" sz="1200">
                <a:solidFill>
                  <a:srgbClr val="7F7F7F"/>
                </a:solidFill>
              </a:rPr>
              <a:t>02-3  딥러닝(Deep Learning) 이란?</a:t>
            </a:r>
            <a:endParaRPr sz="1200">
              <a:solidFill>
                <a:srgbClr val="7F7F7F"/>
              </a:solidFill>
            </a:endParaRPr>
          </a:p>
          <a:p>
            <a:pPr marL="0" marR="0" lvl="0" indent="0" algn="l" rtl="0">
              <a:spcBef>
                <a:spcPts val="0"/>
              </a:spcBef>
              <a:spcAft>
                <a:spcPts val="0"/>
              </a:spcAft>
              <a:buNone/>
            </a:pPr>
            <a:endParaRPr sz="1200">
              <a:solidFill>
                <a:srgbClr val="7F7F7F"/>
              </a:solidFill>
              <a:latin typeface="Arial"/>
              <a:ea typeface="Arial"/>
              <a:cs typeface="Arial"/>
              <a:sym typeface="Arial"/>
            </a:endParaRPr>
          </a:p>
        </p:txBody>
      </p:sp>
      <p:pic>
        <p:nvPicPr>
          <p:cNvPr id="199" name="Google Shape;199;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00" name="Google Shape;200;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01" name="Google Shape;201;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2" name="Google Shape;202;p26"/>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203" name="Google Shape;203;p26"/>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1"/>
        <p:cNvGrpSpPr/>
        <p:nvPr/>
      </p:nvGrpSpPr>
      <p:grpSpPr>
        <a:xfrm>
          <a:off x="0" y="0"/>
          <a:ext cx="0" cy="0"/>
          <a:chOff x="0" y="0"/>
          <a:chExt cx="0" cy="0"/>
        </a:xfrm>
      </p:grpSpPr>
      <p:sp>
        <p:nvSpPr>
          <p:cNvPr id="382" name="Google Shape;382;p44"/>
          <p:cNvSpPr/>
          <p:nvPr/>
        </p:nvSpPr>
        <p:spPr>
          <a:xfrm>
            <a:off x="634200" y="1323475"/>
            <a:ext cx="7825200" cy="43260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분류 (Classification)</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사과 사진과 오렌지 사진</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(데이터) 오렌지색 40% 와 연두색 60% =&gt; (레이블) </a:t>
            </a:r>
            <a:r>
              <a:rPr lang="ko-KR" dirty="0">
                <a:solidFill>
                  <a:srgbClr val="FF0000"/>
                </a:solidFill>
                <a:latin typeface="맑은 고딕" panose="020B0503020000020004" pitchFamily="50" charset="-127"/>
                <a:ea typeface="맑은 고딕" panose="020B0503020000020004" pitchFamily="50" charset="-127"/>
                <a:cs typeface="Roboto"/>
                <a:sym typeface="Roboto"/>
              </a:rPr>
              <a:t>사과</a:t>
            </a:r>
            <a:endParaRPr dirty="0">
              <a:solidFill>
                <a:srgbClr val="FF0000"/>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(데이터) 오렌지색 90% 와 연두색 10% =&gt; (레이블) </a:t>
            </a:r>
            <a:r>
              <a:rPr lang="ko-KR" dirty="0">
                <a:solidFill>
                  <a:srgbClr val="FF9900"/>
                </a:solidFill>
                <a:latin typeface="맑은 고딕" panose="020B0503020000020004" pitchFamily="50" charset="-127"/>
                <a:ea typeface="맑은 고딕" panose="020B0503020000020004" pitchFamily="50" charset="-127"/>
                <a:cs typeface="Roboto"/>
                <a:sym typeface="Roboto"/>
              </a:rPr>
              <a:t>오렌지</a:t>
            </a:r>
            <a:endParaRPr dirty="0">
              <a:solidFill>
                <a:srgbClr val="FF9900"/>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바나나 사진은?</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83" name="Google Shape;383;p44"/>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84" name="Google Shape;384;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85" name="Google Shape;385;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86" name="Google Shape;386;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87" name="Google Shape;387;p44"/>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pic>
        <p:nvPicPr>
          <p:cNvPr id="388" name="Google Shape;388;p44"/>
          <p:cNvPicPr preferRelativeResize="0"/>
          <p:nvPr/>
        </p:nvPicPr>
        <p:blipFill rotWithShape="1">
          <a:blip r:embed="rId5">
            <a:alphaModFix/>
          </a:blip>
          <a:srcRect/>
          <a:stretch/>
        </p:blipFill>
        <p:spPr>
          <a:xfrm>
            <a:off x="5475528" y="1880000"/>
            <a:ext cx="2983875" cy="2763275"/>
          </a:xfrm>
          <a:prstGeom prst="rect">
            <a:avLst/>
          </a:prstGeom>
          <a:noFill/>
          <a:ln w="9525" cap="flat" cmpd="sng">
            <a:solidFill>
              <a:srgbClr val="595959"/>
            </a:solidFill>
            <a:prstDash val="solid"/>
            <a:round/>
            <a:headEnd type="none" w="sm" len="sm"/>
            <a:tailEnd type="none" w="sm" len="sm"/>
          </a:ln>
        </p:spPr>
      </p:pic>
      <p:pic>
        <p:nvPicPr>
          <p:cNvPr id="389" name="Google Shape;389;p44"/>
          <p:cNvPicPr preferRelativeResize="0"/>
          <p:nvPr/>
        </p:nvPicPr>
        <p:blipFill rotWithShape="1">
          <a:blip r:embed="rId6">
            <a:alphaModFix/>
          </a:blip>
          <a:srcRect/>
          <a:stretch/>
        </p:blipFill>
        <p:spPr>
          <a:xfrm>
            <a:off x="714475" y="4216858"/>
            <a:ext cx="2203700" cy="1579325"/>
          </a:xfrm>
          <a:prstGeom prst="rect">
            <a:avLst/>
          </a:prstGeom>
          <a:noFill/>
          <a:ln w="9525" cap="flat" cmpd="sng">
            <a:solidFill>
              <a:srgbClr val="595959"/>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45"/>
          <p:cNvSpPr/>
          <p:nvPr/>
        </p:nvSpPr>
        <p:spPr>
          <a:xfrm>
            <a:off x="634200" y="1323475"/>
            <a:ext cx="2294100" cy="39453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회귀 (Regression)</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Small size = $70,000</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Large size = $160,000</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Medium size = $120,000</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위치, 학군, 방#, 층…</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95" name="Google Shape;395;p45"/>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396" name="Google Shape;396;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97" name="Google Shape;397;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8" name="Google Shape;398;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99" name="Google Shape;399;p45"/>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pic>
        <p:nvPicPr>
          <p:cNvPr id="400" name="Google Shape;400;p45"/>
          <p:cNvPicPr preferRelativeResize="0"/>
          <p:nvPr/>
        </p:nvPicPr>
        <p:blipFill>
          <a:blip r:embed="rId5">
            <a:alphaModFix/>
          </a:blip>
          <a:stretch>
            <a:fillRect/>
          </a:stretch>
        </p:blipFill>
        <p:spPr>
          <a:xfrm>
            <a:off x="2928300" y="1633513"/>
            <a:ext cx="5612125" cy="33252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p46"/>
          <p:cNvSpPr/>
          <p:nvPr/>
        </p:nvSpPr>
        <p:spPr>
          <a:xfrm>
            <a:off x="634200" y="1323475"/>
            <a:ext cx="7867500" cy="425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비지도학습 (Unsupervised Learning)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b="1" dirty="0">
                <a:solidFill>
                  <a:srgbClr val="FF0000"/>
                </a:solidFill>
                <a:latin typeface="맑은 고딕" panose="020B0503020000020004" pitchFamily="50" charset="-127"/>
                <a:ea typeface="맑은 고딕" panose="020B0503020000020004" pitchFamily="50" charset="-127"/>
                <a:cs typeface="Roboto"/>
                <a:sym typeface="Roboto"/>
              </a:rPr>
              <a:t>비</a:t>
            </a:r>
            <a:r>
              <a:rPr lang="ko-KR" dirty="0">
                <a:solidFill>
                  <a:srgbClr val="3F3F3F"/>
                </a:solidFill>
                <a:latin typeface="맑은 고딕" panose="020B0503020000020004" pitchFamily="50" charset="-127"/>
                <a:ea typeface="맑은 고딕" panose="020B0503020000020004" pitchFamily="50" charset="-127"/>
                <a:cs typeface="Roboto"/>
                <a:sym typeface="Roboto"/>
              </a:rPr>
              <a:t>지도 학습(Supervised Learning)은 데이터에 대한 레이블(Label)-명시적인 정답-이 </a:t>
            </a:r>
            <a:r>
              <a:rPr lang="ko-KR" b="1" dirty="0">
                <a:solidFill>
                  <a:srgbClr val="FF0000"/>
                </a:solidFill>
                <a:latin typeface="맑은 고딕" panose="020B0503020000020004" pitchFamily="50" charset="-127"/>
                <a:ea typeface="맑은 고딕" panose="020B0503020000020004" pitchFamily="50" charset="-127"/>
                <a:cs typeface="Roboto"/>
                <a:sym typeface="Roboto"/>
              </a:rPr>
              <a:t>안</a:t>
            </a:r>
            <a:r>
              <a:rPr lang="ko-KR" dirty="0">
                <a:solidFill>
                  <a:srgbClr val="3F3F3F"/>
                </a:solidFill>
                <a:latin typeface="맑은 고딕" panose="020B0503020000020004" pitchFamily="50" charset="-127"/>
                <a:ea typeface="맑은 고딕" panose="020B0503020000020004" pitchFamily="50" charset="-127"/>
                <a:cs typeface="Roboto"/>
                <a:sym typeface="Roboto"/>
              </a:rPr>
              <a:t> 주어진 상태에서 컴퓨터를 학습시키는 방법이다.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비지도 학습은 데이터의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숨겨진(Hidden) 특징(Feature)이나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구조를 발견하는데 사용된다.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군집화(Clustering)가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가장 큰 예이다.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06" name="Google Shape;406;p46"/>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07" name="Google Shape;407;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408" name="Google Shape;408;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09" name="Google Shape;409;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10" name="Google Shape;410;p46"/>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pic>
        <p:nvPicPr>
          <p:cNvPr id="411" name="Google Shape;411;p46"/>
          <p:cNvPicPr preferRelativeResize="0"/>
          <p:nvPr/>
        </p:nvPicPr>
        <p:blipFill>
          <a:blip r:embed="rId5">
            <a:alphaModFix/>
          </a:blip>
          <a:stretch>
            <a:fillRect/>
          </a:stretch>
        </p:blipFill>
        <p:spPr>
          <a:xfrm>
            <a:off x="3592299" y="2807675"/>
            <a:ext cx="5053726" cy="303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5"/>
        <p:cNvGrpSpPr/>
        <p:nvPr/>
      </p:nvGrpSpPr>
      <p:grpSpPr>
        <a:xfrm>
          <a:off x="0" y="0"/>
          <a:ext cx="0" cy="0"/>
          <a:chOff x="0" y="0"/>
          <a:chExt cx="0" cy="0"/>
        </a:xfrm>
      </p:grpSpPr>
      <p:sp>
        <p:nvSpPr>
          <p:cNvPr id="416" name="Google Shape;416;p47"/>
          <p:cNvSpPr/>
          <p:nvPr/>
        </p:nvSpPr>
        <p:spPr>
          <a:xfrm>
            <a:off x="634200" y="1323475"/>
            <a:ext cx="3056100" cy="425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강화학습 (Reinforcement Learning)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행동심리학에서 영감을 받았으며, 어떤 환경 안에서 정의된 에이전트가 현재의 상태를 인식하여, 선택 가능한 행동들 중 보상을 최대화하는 행동 혹은 행동 순서를 선택하는 방법이다.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17" name="Google Shape;417;p47"/>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18" name="Google Shape;418;p4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419" name="Google Shape;419;p4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20" name="Google Shape;420;p4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21" name="Google Shape;421;p47"/>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pic>
        <p:nvPicPr>
          <p:cNvPr id="422" name="Google Shape;422;p47"/>
          <p:cNvPicPr preferRelativeResize="0"/>
          <p:nvPr/>
        </p:nvPicPr>
        <p:blipFill>
          <a:blip r:embed="rId5">
            <a:alphaModFix/>
          </a:blip>
          <a:stretch>
            <a:fillRect/>
          </a:stretch>
        </p:blipFill>
        <p:spPr>
          <a:xfrm>
            <a:off x="3903975" y="1519688"/>
            <a:ext cx="4654250" cy="33233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48"/>
          <p:cNvSpPr/>
          <p:nvPr/>
        </p:nvSpPr>
        <p:spPr>
          <a:xfrm>
            <a:off x="634200" y="1323475"/>
            <a:ext cx="7791300" cy="7557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강화학습 (Reinforcement Learning)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28" name="Google Shape;428;p48"/>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29" name="Google Shape;429;p4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pic>
        <p:nvPicPr>
          <p:cNvPr id="430" name="Google Shape;430;p4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1" name="Google Shape;431;p4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32" name="Google Shape;432;p48"/>
          <p:cNvSpPr/>
          <p:nvPr/>
        </p:nvSpPr>
        <p:spPr>
          <a:xfrm>
            <a:off x="634200" y="720575"/>
            <a:ext cx="4276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02-2  머신러닝(Machine Learning) 이란?</a:t>
            </a:r>
            <a:endParaRPr sz="1700" b="1">
              <a:solidFill>
                <a:srgbClr val="7F7F7F"/>
              </a:solidFill>
              <a:latin typeface="Arial"/>
              <a:ea typeface="Arial"/>
              <a:cs typeface="Arial"/>
              <a:sym typeface="Arial"/>
            </a:endParaRPr>
          </a:p>
        </p:txBody>
      </p:sp>
      <p:pic>
        <p:nvPicPr>
          <p:cNvPr id="433" name="Google Shape;433;p48"/>
          <p:cNvPicPr preferRelativeResize="0"/>
          <p:nvPr/>
        </p:nvPicPr>
        <p:blipFill>
          <a:blip r:embed="rId5">
            <a:alphaModFix/>
          </a:blip>
          <a:stretch>
            <a:fillRect/>
          </a:stretch>
        </p:blipFill>
        <p:spPr>
          <a:xfrm>
            <a:off x="1235261" y="2166250"/>
            <a:ext cx="6673476" cy="350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49"/>
          <p:cNvSpPr/>
          <p:nvPr/>
        </p:nvSpPr>
        <p:spPr>
          <a:xfrm>
            <a:off x="634200" y="1281750"/>
            <a:ext cx="4166400" cy="4537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딥러닝 (Deep Learning)</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다층 신경망의 계산</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(Computation of multi-layer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neural network)</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인공신경망</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(Artificial Neural Network;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ANN)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39" name="Google Shape;439;p49"/>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40" name="Google Shape;440;p4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pic>
        <p:nvPicPr>
          <p:cNvPr id="441" name="Google Shape;441;p4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2" name="Google Shape;442;p4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43" name="Google Shape;443;p49"/>
          <p:cNvSpPr/>
          <p:nvPr/>
        </p:nvSpPr>
        <p:spPr>
          <a:xfrm>
            <a:off x="634202" y="720575"/>
            <a:ext cx="40116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02-3  딥러닝(Deep Learning) 이란?</a:t>
            </a:r>
            <a:endParaRPr sz="1700" b="1">
              <a:solidFill>
                <a:srgbClr val="7F7F7F"/>
              </a:solidFill>
              <a:latin typeface="Arial"/>
              <a:ea typeface="Arial"/>
              <a:cs typeface="Arial"/>
              <a:sym typeface="Arial"/>
            </a:endParaRPr>
          </a:p>
        </p:txBody>
      </p:sp>
      <p:pic>
        <p:nvPicPr>
          <p:cNvPr id="444" name="Google Shape;444;p49"/>
          <p:cNvPicPr preferRelativeResize="0"/>
          <p:nvPr/>
        </p:nvPicPr>
        <p:blipFill>
          <a:blip r:embed="rId5">
            <a:alphaModFix/>
          </a:blip>
          <a:stretch>
            <a:fillRect/>
          </a:stretch>
        </p:blipFill>
        <p:spPr>
          <a:xfrm>
            <a:off x="5629569" y="1442838"/>
            <a:ext cx="2388106" cy="1056300"/>
          </a:xfrm>
          <a:prstGeom prst="rect">
            <a:avLst/>
          </a:prstGeom>
          <a:noFill/>
          <a:ln>
            <a:noFill/>
          </a:ln>
        </p:spPr>
      </p:pic>
      <p:pic>
        <p:nvPicPr>
          <p:cNvPr id="445" name="Google Shape;445;p49"/>
          <p:cNvPicPr preferRelativeResize="0"/>
          <p:nvPr/>
        </p:nvPicPr>
        <p:blipFill>
          <a:blip r:embed="rId6">
            <a:alphaModFix/>
          </a:blip>
          <a:stretch>
            <a:fillRect/>
          </a:stretch>
        </p:blipFill>
        <p:spPr>
          <a:xfrm>
            <a:off x="3134012" y="2765200"/>
            <a:ext cx="5463726" cy="26800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0"/>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딥러닝 (Deep Learning) 3가지 성공요인</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4000"/>
              </a:lnSpc>
              <a:spcBef>
                <a:spcPts val="500"/>
              </a:spcBef>
              <a:spcAft>
                <a:spcPts val="0"/>
              </a:spcAft>
              <a:buClr>
                <a:srgbClr val="595959"/>
              </a:buClr>
              <a:buSzPts val="1400"/>
              <a:buFont typeface="Lato"/>
              <a:buAutoNum type="arabicPeriod"/>
            </a:pPr>
            <a:r>
              <a:rPr lang="ko-KR" b="1" dirty="0">
                <a:solidFill>
                  <a:srgbClr val="0000FF"/>
                </a:solidFill>
                <a:latin typeface="맑은 고딕" panose="020B0503020000020004" pitchFamily="50" charset="-127"/>
                <a:ea typeface="맑은 고딕" panose="020B0503020000020004" pitchFamily="50" charset="-127"/>
                <a:cs typeface="Roboto"/>
                <a:sym typeface="Roboto"/>
              </a:rPr>
              <a:t>비지도학습</a:t>
            </a:r>
            <a:r>
              <a:rPr lang="ko-KR" dirty="0">
                <a:solidFill>
                  <a:srgbClr val="5E6066"/>
                </a:solidFill>
                <a:latin typeface="맑은 고딕" panose="020B0503020000020004" pitchFamily="50" charset="-127"/>
                <a:ea typeface="맑은 고딕" panose="020B0503020000020004" pitchFamily="50" charset="-127"/>
                <a:cs typeface="Roboto"/>
                <a:sym typeface="Roboto"/>
              </a:rPr>
              <a:t> 방법을 이용한 </a:t>
            </a:r>
            <a:r>
              <a:rPr lang="ko-KR" b="1" dirty="0">
                <a:solidFill>
                  <a:srgbClr val="0000FF"/>
                </a:solidFill>
                <a:latin typeface="맑은 고딕" panose="020B0503020000020004" pitchFamily="50" charset="-127"/>
                <a:ea typeface="맑은 고딕" panose="020B0503020000020004" pitchFamily="50" charset="-127"/>
                <a:cs typeface="Roboto"/>
                <a:sym typeface="Roboto"/>
              </a:rPr>
              <a:t>전처리과정</a:t>
            </a:r>
            <a:r>
              <a:rPr lang="ko-KR" dirty="0">
                <a:solidFill>
                  <a:srgbClr val="5E6066"/>
                </a:solidFill>
                <a:latin typeface="맑은 고딕" panose="020B0503020000020004" pitchFamily="50" charset="-127"/>
                <a:ea typeface="맑은 고딕" panose="020B0503020000020004" pitchFamily="50" charset="-127"/>
                <a:cs typeface="Roboto"/>
                <a:sym typeface="Roboto"/>
              </a:rPr>
              <a:t> (Pre-processing)</a:t>
            </a: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914400" lvl="0" indent="-317500" algn="l" rtl="0">
              <a:lnSpc>
                <a:spcPct val="114000"/>
              </a:lnSpc>
              <a:spcBef>
                <a:spcPts val="300"/>
              </a:spcBef>
              <a:spcAft>
                <a:spcPts val="0"/>
              </a:spcAft>
              <a:buClr>
                <a:srgbClr val="5E6066"/>
              </a:buClr>
              <a:buSzPts val="1400"/>
              <a:buFont typeface="Roboto"/>
              <a:buChar char="-"/>
            </a:pPr>
            <a:r>
              <a:rPr lang="ko-KR" dirty="0">
                <a:solidFill>
                  <a:srgbClr val="5E6066"/>
                </a:solidFill>
                <a:latin typeface="맑은 고딕" panose="020B0503020000020004" pitchFamily="50" charset="-127"/>
                <a:ea typeface="맑은 고딕" panose="020B0503020000020004" pitchFamily="50" charset="-127"/>
                <a:cs typeface="Roboto"/>
                <a:sym typeface="Roboto"/>
              </a:rPr>
              <a:t>군집화 -&gt; 특히 함을 보이는 것들은 과감히 무시하는 알고리즘</a:t>
            </a: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300"/>
              </a:spcBef>
              <a:spcAft>
                <a:spcPts val="0"/>
              </a:spcAft>
              <a:buNone/>
            </a:pP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4000"/>
              </a:lnSpc>
              <a:spcBef>
                <a:spcPts val="300"/>
              </a:spcBef>
              <a:spcAft>
                <a:spcPts val="0"/>
              </a:spcAft>
              <a:buClr>
                <a:srgbClr val="5E6066"/>
              </a:buClr>
              <a:buSzPts val="1400"/>
              <a:buFont typeface="Malgun Gothic"/>
              <a:buAutoNum type="arabicPeriod"/>
            </a:pPr>
            <a:r>
              <a:rPr lang="ko-KR" b="1" dirty="0">
                <a:solidFill>
                  <a:srgbClr val="9900FF"/>
                </a:solidFill>
                <a:latin typeface="맑은 고딕" panose="020B0503020000020004" pitchFamily="50" charset="-127"/>
                <a:ea typeface="맑은 고딕" panose="020B0503020000020004" pitchFamily="50" charset="-127"/>
                <a:cs typeface="Roboto"/>
                <a:sym typeface="Roboto"/>
              </a:rPr>
              <a:t>컨볼루셔널</a:t>
            </a:r>
            <a:r>
              <a:rPr lang="ko-KR" dirty="0">
                <a:solidFill>
                  <a:srgbClr val="5E6066"/>
                </a:solidFill>
                <a:latin typeface="맑은 고딕" panose="020B0503020000020004" pitchFamily="50" charset="-127"/>
                <a:ea typeface="맑은 고딕" panose="020B0503020000020004" pitchFamily="50" charset="-127"/>
                <a:cs typeface="Roboto"/>
                <a:sym typeface="Roboto"/>
              </a:rPr>
              <a:t> 뉴럴 네트워크 (Convolutional Neural Network)</a:t>
            </a: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914400" lvl="0" indent="-317500" algn="l" rtl="0">
              <a:lnSpc>
                <a:spcPct val="114000"/>
              </a:lnSpc>
              <a:spcBef>
                <a:spcPts val="300"/>
              </a:spcBef>
              <a:spcAft>
                <a:spcPts val="0"/>
              </a:spcAft>
              <a:buClr>
                <a:srgbClr val="5E6066"/>
              </a:buClr>
              <a:buSzPts val="1400"/>
              <a:buFont typeface="Roboto"/>
              <a:buChar char="-"/>
            </a:pPr>
            <a:r>
              <a:rPr lang="ko-KR" dirty="0">
                <a:solidFill>
                  <a:srgbClr val="5E6066"/>
                </a:solidFill>
                <a:latin typeface="맑은 고딕" panose="020B0503020000020004" pitchFamily="50" charset="-127"/>
                <a:ea typeface="맑은 고딕" panose="020B0503020000020004" pitchFamily="50" charset="-127"/>
                <a:cs typeface="Roboto"/>
                <a:sym typeface="Roboto"/>
              </a:rPr>
              <a:t>before: 특징지도(feature map) - 사람 / 학습 - 알고리즘</a:t>
            </a: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914400" lvl="0" indent="-317500" algn="l" rtl="0">
              <a:lnSpc>
                <a:spcPct val="114000"/>
              </a:lnSpc>
              <a:spcBef>
                <a:spcPts val="0"/>
              </a:spcBef>
              <a:spcAft>
                <a:spcPts val="0"/>
              </a:spcAft>
              <a:buClr>
                <a:srgbClr val="5E6066"/>
              </a:buClr>
              <a:buSzPts val="1400"/>
              <a:buFont typeface="Roboto"/>
              <a:buChar char="-"/>
            </a:pPr>
            <a:r>
              <a:rPr lang="ko-KR" dirty="0">
                <a:solidFill>
                  <a:srgbClr val="5E6066"/>
                </a:solidFill>
                <a:latin typeface="맑은 고딕" panose="020B0503020000020004" pitchFamily="50" charset="-127"/>
                <a:ea typeface="맑은 고딕" panose="020B0503020000020004" pitchFamily="50" charset="-127"/>
                <a:cs typeface="Roboto"/>
                <a:sym typeface="Roboto"/>
              </a:rPr>
              <a:t>after: 특징지도 + 학습 포함시킨 알고리즘.</a:t>
            </a: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300"/>
              </a:spcBef>
              <a:spcAft>
                <a:spcPts val="0"/>
              </a:spcAft>
              <a:buNone/>
            </a:pP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4000"/>
              </a:lnSpc>
              <a:spcBef>
                <a:spcPts val="300"/>
              </a:spcBef>
              <a:spcAft>
                <a:spcPts val="0"/>
              </a:spcAft>
              <a:buClr>
                <a:srgbClr val="5E6066"/>
              </a:buClr>
              <a:buSzPts val="1400"/>
              <a:buFont typeface="Malgun Gothic"/>
              <a:buAutoNum type="arabicPeriod"/>
            </a:pPr>
            <a:r>
              <a:rPr lang="ko-KR" b="1" dirty="0">
                <a:solidFill>
                  <a:srgbClr val="980000"/>
                </a:solidFill>
                <a:latin typeface="맑은 고딕" panose="020B0503020000020004" pitchFamily="50" charset="-127"/>
                <a:ea typeface="맑은 고딕" panose="020B0503020000020004" pitchFamily="50" charset="-127"/>
                <a:cs typeface="Roboto"/>
                <a:sym typeface="Roboto"/>
              </a:rPr>
              <a:t>리커런트</a:t>
            </a:r>
            <a:r>
              <a:rPr lang="ko-KR" dirty="0">
                <a:solidFill>
                  <a:srgbClr val="5E6066"/>
                </a:solidFill>
                <a:latin typeface="맑은 고딕" panose="020B0503020000020004" pitchFamily="50" charset="-127"/>
                <a:ea typeface="맑은 고딕" panose="020B0503020000020004" pitchFamily="50" charset="-127"/>
                <a:cs typeface="Roboto"/>
                <a:sym typeface="Roboto"/>
              </a:rPr>
              <a:t> 뉴럴 네트워크 (Recurrent Neural Network)</a:t>
            </a:r>
            <a:endParaRPr dirty="0">
              <a:solidFill>
                <a:srgbClr val="5E6066"/>
              </a:solidFill>
              <a:latin typeface="맑은 고딕" panose="020B0503020000020004" pitchFamily="50" charset="-127"/>
              <a:ea typeface="맑은 고딕" panose="020B0503020000020004" pitchFamily="50" charset="-127"/>
              <a:cs typeface="Roboto"/>
              <a:sym typeface="Roboto"/>
            </a:endParaRPr>
          </a:p>
          <a:p>
            <a:pPr marL="914400" lvl="0" indent="-317500" algn="l" rtl="0">
              <a:lnSpc>
                <a:spcPct val="114000"/>
              </a:lnSpc>
              <a:spcBef>
                <a:spcPts val="300"/>
              </a:spcBef>
              <a:spcAft>
                <a:spcPts val="0"/>
              </a:spcAft>
              <a:buClr>
                <a:srgbClr val="5E6066"/>
              </a:buClr>
              <a:buSzPts val="1400"/>
              <a:buFont typeface="Roboto"/>
              <a:buChar char="-"/>
            </a:pPr>
            <a:r>
              <a:rPr lang="ko-KR" dirty="0">
                <a:solidFill>
                  <a:srgbClr val="5E6066"/>
                </a:solidFill>
                <a:latin typeface="맑은 고딕" panose="020B0503020000020004" pitchFamily="50" charset="-127"/>
                <a:ea typeface="맑은 고딕" panose="020B0503020000020004" pitchFamily="50" charset="-127"/>
                <a:cs typeface="Roboto"/>
                <a:sym typeface="Roboto"/>
              </a:rPr>
              <a:t>매 순간 인공신경망 구조를 쌓아올림.</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51" name="Google Shape;451;p50"/>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AI - ML - DL</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452" name="Google Shape;452;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53" name="Google Shape;453;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4" name="Google Shape;454;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55" name="Google Shape;455;p50"/>
          <p:cNvSpPr/>
          <p:nvPr/>
        </p:nvSpPr>
        <p:spPr>
          <a:xfrm>
            <a:off x="634202" y="720575"/>
            <a:ext cx="40116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700" b="1">
                <a:solidFill>
                  <a:srgbClr val="7F7F7F"/>
                </a:solidFill>
              </a:rPr>
              <a:t>02-3  딥러닝(Deep Learning) 이란?</a:t>
            </a:r>
            <a:endParaRPr sz="1700" b="1">
              <a:solidFill>
                <a:srgbClr val="7F7F7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
        <p:nvSpPr>
          <p:cNvPr id="460" name="Google Shape;460;p51"/>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End of slide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30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
        <p:nvSpPr>
          <p:cNvPr id="461" name="Google Shape;461;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62" name="Google Shape;462;p51"/>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463" name="Google Shape;463;p51"/>
          <p:cNvPicPr preferRelativeResize="0"/>
          <p:nvPr/>
        </p:nvPicPr>
        <p:blipFill>
          <a:blip r:embed="rId5">
            <a:alphaModFix/>
          </a:blip>
          <a:stretch>
            <a:fillRect/>
          </a:stretch>
        </p:blipFill>
        <p:spPr>
          <a:xfrm>
            <a:off x="1269125" y="2025525"/>
            <a:ext cx="6605751" cy="3716825"/>
          </a:xfrm>
          <a:prstGeom prst="rect">
            <a:avLst/>
          </a:prstGeom>
          <a:noFill/>
          <a:ln>
            <a:noFill/>
          </a:ln>
        </p:spPr>
      </p:pic>
      <p:sp>
        <p:nvSpPr>
          <p:cNvPr id="464" name="Google Shape;464;p51"/>
          <p:cNvSpPr txBox="1"/>
          <p:nvPr/>
        </p:nvSpPr>
        <p:spPr>
          <a:xfrm>
            <a:off x="634200" y="5856450"/>
            <a:ext cx="5602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6"/>
              </a:rPr>
              <a:t>https://www.udemy.com/artificial-intelligence-az/</a:t>
            </a:r>
            <a:endParaRPr sz="9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7"/>
          <p:cNvSpPr/>
          <p:nvPr/>
        </p:nvSpPr>
        <p:spPr>
          <a:xfrm>
            <a:off x="3985122" y="2660300"/>
            <a:ext cx="4208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인공지능의 역사</a:t>
            </a:r>
            <a:endParaRPr sz="3200" b="1">
              <a:solidFill>
                <a:srgbClr val="2AB9C7"/>
              </a:solidFill>
            </a:endParaRPr>
          </a:p>
        </p:txBody>
      </p:sp>
      <p:sp>
        <p:nvSpPr>
          <p:cNvPr id="209" name="Google Shape;209;p27"/>
          <p:cNvSpPr/>
          <p:nvPr/>
        </p:nvSpPr>
        <p:spPr>
          <a:xfrm>
            <a:off x="451621" y="741250"/>
            <a:ext cx="1145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200" b="1">
                <a:solidFill>
                  <a:schemeClr val="lt1"/>
                </a:solidFill>
              </a:rPr>
              <a:t>인공지능 소개</a:t>
            </a:r>
            <a:endParaRPr sz="1200" b="1">
              <a:solidFill>
                <a:schemeClr val="lt1"/>
              </a:solidFill>
            </a:endParaRPr>
          </a:p>
          <a:p>
            <a:pPr marL="0" marR="0" lvl="0" indent="0" algn="l" rtl="0">
              <a:spcBef>
                <a:spcPts val="0"/>
              </a:spcBef>
              <a:spcAft>
                <a:spcPts val="0"/>
              </a:spcAft>
              <a:buClr>
                <a:schemeClr val="dk1"/>
              </a:buClr>
              <a:buSzPts val="1100"/>
              <a:buFont typeface="Arial"/>
              <a:buNone/>
            </a:pPr>
            <a:endParaRPr sz="1200" b="1">
              <a:solidFill>
                <a:schemeClr val="lt1"/>
              </a:solidFill>
            </a:endParaRPr>
          </a:p>
          <a:p>
            <a:pPr marL="0" marR="0" lvl="0" indent="0" algn="l" rtl="0">
              <a:spcBef>
                <a:spcPts val="0"/>
              </a:spcBef>
              <a:spcAft>
                <a:spcPts val="0"/>
              </a:spcAft>
              <a:buNone/>
            </a:pPr>
            <a:endParaRPr sz="1200" b="1">
              <a:solidFill>
                <a:schemeClr val="lt1"/>
              </a:solidFill>
            </a:endParaRPr>
          </a:p>
        </p:txBody>
      </p:sp>
      <p:sp>
        <p:nvSpPr>
          <p:cNvPr id="210" name="Google Shape;210;p2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01</a:t>
            </a:r>
            <a:endParaRPr sz="6600" b="1">
              <a:solidFill>
                <a:srgbClr val="2AB9C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8"/>
          <p:cNvSpPr/>
          <p:nvPr/>
        </p:nvSpPr>
        <p:spPr>
          <a:xfrm>
            <a:off x="634200" y="1176775"/>
            <a:ext cx="7875600" cy="4642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인공지능, 머신러닝, 딥러닝의 역사</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16" name="Google Shape;216;p28"/>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17" name="Google Shape;217;p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pic>
        <p:nvPicPr>
          <p:cNvPr id="218" name="Google Shape;218;p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19" name="Google Shape;219;p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20" name="Google Shape;220;p28"/>
          <p:cNvPicPr preferRelativeResize="0"/>
          <p:nvPr/>
        </p:nvPicPr>
        <p:blipFill>
          <a:blip r:embed="rId5">
            <a:alphaModFix/>
          </a:blip>
          <a:stretch>
            <a:fillRect/>
          </a:stretch>
        </p:blipFill>
        <p:spPr>
          <a:xfrm>
            <a:off x="634188" y="1963500"/>
            <a:ext cx="7267675" cy="3673025"/>
          </a:xfrm>
          <a:prstGeom prst="rect">
            <a:avLst/>
          </a:prstGeom>
          <a:noFill/>
          <a:ln>
            <a:noFill/>
          </a:ln>
        </p:spPr>
      </p:pic>
      <p:sp>
        <p:nvSpPr>
          <p:cNvPr id="221" name="Google Shape;221;p28"/>
          <p:cNvSpPr txBox="1"/>
          <p:nvPr/>
        </p:nvSpPr>
        <p:spPr>
          <a:xfrm>
            <a:off x="634200" y="5921175"/>
            <a:ext cx="58302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900">
                <a:latin typeface="Calibri"/>
                <a:ea typeface="Calibri"/>
                <a:cs typeface="Calibri"/>
                <a:sym typeface="Calibri"/>
              </a:rPr>
              <a:t>출처:  </a:t>
            </a:r>
            <a:r>
              <a:rPr lang="ko-KR" sz="900" u="sng">
                <a:solidFill>
                  <a:srgbClr val="1155CC"/>
                </a:solidFill>
                <a:latin typeface="Calibri"/>
                <a:ea typeface="Calibri"/>
                <a:cs typeface="Calibri"/>
                <a:sym typeface="Calibri"/>
                <a:hlinkClick r:id="rId6"/>
              </a:rPr>
              <a:t>https://www.datasciencecentral.com/profiles/blogs/artificial-intelligence-vs-machine-learning-vs-deep-learning</a:t>
            </a:r>
            <a:endParaRPr sz="900">
              <a:latin typeface="Calibri"/>
              <a:ea typeface="Calibri"/>
              <a:cs typeface="Calibri"/>
              <a:sym typeface="Calibri"/>
            </a:endParaRPr>
          </a:p>
          <a:p>
            <a:pPr marL="0" lvl="0" indent="0" algn="l" rtl="0">
              <a:lnSpc>
                <a:spcPct val="115000"/>
              </a:lnSpc>
              <a:spcBef>
                <a:spcPts val="0"/>
              </a:spcBef>
              <a:spcAft>
                <a:spcPts val="1600"/>
              </a:spcAft>
              <a:buNone/>
            </a:pPr>
            <a:endParaRPr sz="900">
              <a:solidFill>
                <a:srgbClr val="59595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29"/>
          <p:cNvSpPr/>
          <p:nvPr/>
        </p:nvSpPr>
        <p:spPr>
          <a:xfrm>
            <a:off x="634200" y="1176775"/>
            <a:ext cx="3571200" cy="4634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인공지능의 시작</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기계 지능의 개념에 관한 독창적인 논문들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매컬러(Warren McCulloch)</a:t>
            </a:r>
            <a:r>
              <a:rPr lang="ko-KR" dirty="0">
                <a:solidFill>
                  <a:srgbClr val="3F3F3F"/>
                </a:solidFill>
                <a:latin typeface="맑은 고딕" panose="020B0503020000020004" pitchFamily="50" charset="-127"/>
                <a:ea typeface="맑은 고딕" panose="020B0503020000020004" pitchFamily="50" charset="-127"/>
                <a:cs typeface="Roboto"/>
                <a:sym typeface="Roboto"/>
              </a:rPr>
              <a:t>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신경 행동에서 내재적 사고의 논리적 계산</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튜링(Alan Turing)</a:t>
            </a:r>
            <a:r>
              <a:rPr lang="ko-KR" dirty="0">
                <a:solidFill>
                  <a:srgbClr val="3F3F3F"/>
                </a:solidFill>
                <a:latin typeface="맑은 고딕" panose="020B0503020000020004" pitchFamily="50" charset="-127"/>
                <a:ea typeface="맑은 고딕" panose="020B0503020000020004" pitchFamily="50" charset="-127"/>
                <a:cs typeface="Roboto"/>
                <a:sym typeface="Roboto"/>
              </a:rPr>
              <a:t>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기계와 지능의 계산</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리클라이더(J.C.R. Licklider)</a:t>
            </a:r>
            <a:r>
              <a:rPr lang="ko-KR" dirty="0">
                <a:solidFill>
                  <a:srgbClr val="3F3F3F"/>
                </a:solidFill>
                <a:latin typeface="맑은 고딕" panose="020B0503020000020004" pitchFamily="50" charset="-127"/>
                <a:ea typeface="맑은 고딕" panose="020B0503020000020004" pitchFamily="50" charset="-127"/>
                <a:cs typeface="Roboto"/>
                <a:sym typeface="Roboto"/>
              </a:rPr>
              <a:t>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인간과 컴퓨터의 공생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27" name="Google Shape;227;p29"/>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28" name="Google Shape;228;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29" name="Google Shape;229;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30" name="Google Shape;230;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31" name="Google Shape;231;p29"/>
          <p:cNvPicPr preferRelativeResize="0"/>
          <p:nvPr/>
        </p:nvPicPr>
        <p:blipFill>
          <a:blip r:embed="rId5">
            <a:alphaModFix/>
          </a:blip>
          <a:stretch>
            <a:fillRect/>
          </a:stretch>
        </p:blipFill>
        <p:spPr>
          <a:xfrm>
            <a:off x="4250750" y="1963125"/>
            <a:ext cx="4286250" cy="2876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0"/>
          <p:cNvSpPr/>
          <p:nvPr/>
        </p:nvSpPr>
        <p:spPr>
          <a:xfrm>
            <a:off x="634200" y="1176775"/>
            <a:ext cx="2800500" cy="4634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인공지능의 시작</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앨런 매티슨 튜링</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수학자, 암호학자, 논리학자</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튜링기계</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튜링테스트</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튜링상</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컴퓨터 과학(Computer Science)의 아버지</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37" name="Google Shape;237;p30"/>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38" name="Google Shape;238;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39" name="Google Shape;239;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40" name="Google Shape;240;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41" name="Google Shape;241;p30"/>
          <p:cNvPicPr preferRelativeResize="0"/>
          <p:nvPr/>
        </p:nvPicPr>
        <p:blipFill>
          <a:blip r:embed="rId5">
            <a:alphaModFix/>
          </a:blip>
          <a:stretch>
            <a:fillRect/>
          </a:stretch>
        </p:blipFill>
        <p:spPr>
          <a:xfrm>
            <a:off x="5982750" y="1722400"/>
            <a:ext cx="2447449" cy="3452499"/>
          </a:xfrm>
          <a:prstGeom prst="rect">
            <a:avLst/>
          </a:prstGeom>
          <a:noFill/>
          <a:ln>
            <a:noFill/>
          </a:ln>
        </p:spPr>
      </p:pic>
      <p:pic>
        <p:nvPicPr>
          <p:cNvPr id="242" name="Google Shape;242;p30"/>
          <p:cNvPicPr preferRelativeResize="0"/>
          <p:nvPr/>
        </p:nvPicPr>
        <p:blipFill>
          <a:blip r:embed="rId6">
            <a:alphaModFix/>
          </a:blip>
          <a:stretch>
            <a:fillRect/>
          </a:stretch>
        </p:blipFill>
        <p:spPr>
          <a:xfrm>
            <a:off x="3506887" y="1905000"/>
            <a:ext cx="2238375" cy="304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1"/>
          <p:cNvSpPr/>
          <p:nvPr/>
        </p:nvSpPr>
        <p:spPr>
          <a:xfrm>
            <a:off x="634200" y="1176775"/>
            <a:ext cx="6249300" cy="4634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인공지능의 겨울 (AI Winter)</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크게 1974-1980년 그리고 1987-1993년 시기를 말함.</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1970-75: 국방위 연구및 프로젝트 기관의 실망과 비판 DARPA’s (Defense Advanced Research Projects Agency) frustration</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1980s 동시에 머신러닝이 등장하기 시작함.</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48" name="Google Shape;248;p31"/>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49" name="Google Shape;249;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50" name="Google Shape;250;p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1" name="Google Shape;251;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32"/>
          <p:cNvSpPr/>
          <p:nvPr/>
        </p:nvSpPr>
        <p:spPr>
          <a:xfrm>
            <a:off x="634200" y="1176775"/>
            <a:ext cx="3546000" cy="4634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머신러닝의 시작</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spcBef>
                <a:spcPts val="500"/>
              </a:spcBef>
              <a:spcAft>
                <a:spcPts val="0"/>
              </a:spcAft>
              <a:buClr>
                <a:schemeClr val="dk1"/>
              </a:buClr>
              <a:buSzPts val="1100"/>
              <a:buFont typeface="Arial"/>
              <a:buNone/>
            </a:pPr>
            <a:r>
              <a:rPr lang="ko-KR" sz="2400" dirty="0">
                <a:solidFill>
                  <a:srgbClr val="A5B0FE"/>
                </a:solidFill>
                <a:latin typeface="Poor Story"/>
                <a:ea typeface="Poor Story"/>
                <a:cs typeface="Poor Story"/>
                <a:sym typeface="Poor Story"/>
              </a:rPr>
              <a:t>1959년, </a:t>
            </a:r>
            <a:r>
              <a:rPr lang="ko-KR" sz="2400" u="sng" dirty="0">
                <a:solidFill>
                  <a:srgbClr val="A5B0FE"/>
                </a:solidFill>
                <a:latin typeface="Poor Story"/>
                <a:ea typeface="Poor Story"/>
                <a:cs typeface="Poor Story"/>
                <a:sym typeface="Poor Story"/>
              </a:rPr>
              <a:t>아서 사무엘</a:t>
            </a:r>
            <a:r>
              <a:rPr lang="ko-KR" sz="2400" dirty="0">
                <a:solidFill>
                  <a:srgbClr val="A5B0FE"/>
                </a:solidFill>
                <a:latin typeface="Poor Story"/>
                <a:ea typeface="Poor Story"/>
                <a:cs typeface="Poor Story"/>
                <a:sym typeface="Poor Story"/>
              </a:rPr>
              <a:t>은 기계 학습을 "</a:t>
            </a:r>
            <a:r>
              <a:rPr lang="ko-KR" sz="2400" dirty="0">
                <a:solidFill>
                  <a:srgbClr val="A64D79"/>
                </a:solidFill>
                <a:latin typeface="Poor Story"/>
                <a:ea typeface="Poor Story"/>
                <a:cs typeface="Poor Story"/>
                <a:sym typeface="Poor Story"/>
              </a:rPr>
              <a:t>기계가 일일이 코드로 명시하지 않은 동작을 데이터로부터 학습하여 실행할 수 있도록 하는 알고리즘을 개발하는 연구 분야</a:t>
            </a:r>
            <a:r>
              <a:rPr lang="ko-KR" sz="2400" dirty="0">
                <a:solidFill>
                  <a:srgbClr val="A5B0FE"/>
                </a:solidFill>
                <a:latin typeface="Poor Story"/>
                <a:ea typeface="Poor Story"/>
                <a:cs typeface="Poor Story"/>
                <a:sym typeface="Poor Story"/>
              </a:rPr>
              <a:t>"라고 정의하였다.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57" name="Google Shape;257;p32"/>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58" name="Google Shape;258;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59" name="Google Shape;259;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0" name="Google Shape;260;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61" name="Google Shape;261;p32"/>
          <p:cNvSpPr txBox="1"/>
          <p:nvPr/>
        </p:nvSpPr>
        <p:spPr>
          <a:xfrm>
            <a:off x="1533925" y="5491975"/>
            <a:ext cx="5622300" cy="3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출처:  </a:t>
            </a:r>
            <a:r>
              <a:rPr lang="ko-KR" sz="900" u="sng">
                <a:solidFill>
                  <a:srgbClr val="1155CC"/>
                </a:solidFill>
                <a:latin typeface="Calibri"/>
                <a:ea typeface="Calibri"/>
                <a:cs typeface="Calibri"/>
                <a:sym typeface="Calibri"/>
                <a:hlinkClick r:id="rId5"/>
              </a:rPr>
              <a:t>https://en.wikipedia.org/wiki/Arthur_Samuel</a:t>
            </a:r>
            <a:endParaRPr sz="900">
              <a:latin typeface="Calibri"/>
              <a:ea typeface="Calibri"/>
              <a:cs typeface="Calibri"/>
              <a:sym typeface="Calibri"/>
            </a:endParaRPr>
          </a:p>
        </p:txBody>
      </p:sp>
      <p:pic>
        <p:nvPicPr>
          <p:cNvPr id="262" name="Google Shape;262;p32"/>
          <p:cNvPicPr preferRelativeResize="0"/>
          <p:nvPr/>
        </p:nvPicPr>
        <p:blipFill>
          <a:blip r:embed="rId6">
            <a:alphaModFix/>
          </a:blip>
          <a:stretch>
            <a:fillRect/>
          </a:stretch>
        </p:blipFill>
        <p:spPr>
          <a:xfrm>
            <a:off x="4384575" y="1907802"/>
            <a:ext cx="4051175" cy="304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3"/>
          <p:cNvSpPr/>
          <p:nvPr/>
        </p:nvSpPr>
        <p:spPr>
          <a:xfrm>
            <a:off x="634200" y="1176775"/>
            <a:ext cx="3989700" cy="4182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머신러닝/딥러닝의 역사 (1980s - 2010s)</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1979 - 스탠포드 대학의 학생들은 자체적으로 방의 장애물을 탐색 할 수있는 "스탠포드 카트"를 발명</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1985 - Terry Sejnowski는 아기가 말하는것과 같은 방식으로 단어 발음을 배우는 NetTalk를 발명</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15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1997 - IBM의 Deep Blue가 체스에서 세계 챔피언을 이김</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68" name="Google Shape;268;p33"/>
          <p:cNvSpPr/>
          <p:nvPr/>
        </p:nvSpPr>
        <p:spPr>
          <a:xfrm>
            <a:off x="6395000" y="516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인공지능의 역사</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69" name="Google Shape;269;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70" name="Google Shape;270;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71" name="Google Shape;271;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72" name="Google Shape;272;p33"/>
          <p:cNvPicPr preferRelativeResize="0"/>
          <p:nvPr/>
        </p:nvPicPr>
        <p:blipFill>
          <a:blip r:embed="rId5">
            <a:alphaModFix/>
          </a:blip>
          <a:stretch>
            <a:fillRect/>
          </a:stretch>
        </p:blipFill>
        <p:spPr>
          <a:xfrm>
            <a:off x="5380775" y="1360850"/>
            <a:ext cx="1907075" cy="1481549"/>
          </a:xfrm>
          <a:prstGeom prst="rect">
            <a:avLst/>
          </a:prstGeom>
          <a:noFill/>
          <a:ln>
            <a:noFill/>
          </a:ln>
        </p:spPr>
      </p:pic>
      <p:pic>
        <p:nvPicPr>
          <p:cNvPr id="273" name="Google Shape;273;p33"/>
          <p:cNvPicPr preferRelativeResize="0"/>
          <p:nvPr/>
        </p:nvPicPr>
        <p:blipFill>
          <a:blip r:embed="rId6">
            <a:alphaModFix/>
          </a:blip>
          <a:stretch>
            <a:fillRect/>
          </a:stretch>
        </p:blipFill>
        <p:spPr>
          <a:xfrm>
            <a:off x="5380774" y="3026485"/>
            <a:ext cx="3107751" cy="2332890"/>
          </a:xfrm>
          <a:prstGeom prst="rect">
            <a:avLst/>
          </a:prstGeom>
          <a:noFill/>
          <a:ln>
            <a:noFill/>
          </a:ln>
        </p:spPr>
      </p:pic>
      <p:sp>
        <p:nvSpPr>
          <p:cNvPr id="274" name="Google Shape;274;p33"/>
          <p:cNvSpPr txBox="1"/>
          <p:nvPr/>
        </p:nvSpPr>
        <p:spPr>
          <a:xfrm>
            <a:off x="634200" y="5559250"/>
            <a:ext cx="7585800" cy="3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출처:  </a:t>
            </a:r>
            <a:r>
              <a:rPr lang="ko-KR" sz="900" u="sng">
                <a:solidFill>
                  <a:srgbClr val="1C3678"/>
                </a:solidFill>
                <a:latin typeface="Calibri"/>
                <a:ea typeface="Calibri"/>
                <a:cs typeface="Calibri"/>
                <a:sym typeface="Calibri"/>
                <a:hlinkClick r:id="rId7"/>
              </a:rPr>
              <a:t>https://www.forbes.com/sites/bernardmarr/2016/02/19/a-short-history-of-machine-learning-every-manager-should-read/#2f803ca115e7</a:t>
            </a:r>
            <a:endParaRPr sz="9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2365</Words>
  <Application>Microsoft Office PowerPoint</Application>
  <PresentationFormat>On-screen Show (4:3)</PresentationFormat>
  <Paragraphs>381</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맑은 고딕</vt:lpstr>
      <vt:lpstr>Lato</vt:lpstr>
      <vt:lpstr>Calibri</vt:lpstr>
      <vt:lpstr>Poor Story</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2019-07-10T02:55:57Z</dcterms:modified>
</cp:coreProperties>
</file>